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686" r:id="rId2"/>
    <p:sldId id="756" r:id="rId3"/>
    <p:sldId id="744" r:id="rId4"/>
    <p:sldId id="753" r:id="rId5"/>
    <p:sldId id="745" r:id="rId6"/>
    <p:sldId id="754" r:id="rId7"/>
    <p:sldId id="764" r:id="rId8"/>
    <p:sldId id="766" r:id="rId9"/>
    <p:sldId id="755" r:id="rId10"/>
    <p:sldId id="746" r:id="rId11"/>
    <p:sldId id="761" r:id="rId12"/>
    <p:sldId id="763" r:id="rId13"/>
    <p:sldId id="793" r:id="rId14"/>
    <p:sldId id="792" r:id="rId15"/>
    <p:sldId id="786" r:id="rId16"/>
    <p:sldId id="787" r:id="rId17"/>
    <p:sldId id="770" r:id="rId18"/>
    <p:sldId id="772" r:id="rId19"/>
    <p:sldId id="788" r:id="rId20"/>
    <p:sldId id="778" r:id="rId21"/>
    <p:sldId id="779" r:id="rId22"/>
    <p:sldId id="783" r:id="rId23"/>
    <p:sldId id="758" r:id="rId24"/>
    <p:sldId id="748" r:id="rId25"/>
    <p:sldId id="747" r:id="rId26"/>
    <p:sldId id="699" r:id="rId27"/>
    <p:sldId id="790" r:id="rId28"/>
    <p:sldId id="794" r:id="rId29"/>
  </p:sldIdLst>
  <p:sldSz cx="9144000" cy="6858000" type="screen4x3"/>
  <p:notesSz cx="9388475" cy="7102475"/>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4985AEE-C673-4384-8416-2FA09A73BD7F}">
          <p14:sldIdLst>
            <p14:sldId id="686"/>
            <p14:sldId id="756"/>
            <p14:sldId id="744"/>
            <p14:sldId id="753"/>
            <p14:sldId id="745"/>
            <p14:sldId id="754"/>
            <p14:sldId id="764"/>
            <p14:sldId id="766"/>
            <p14:sldId id="755"/>
            <p14:sldId id="746"/>
            <p14:sldId id="761"/>
            <p14:sldId id="763"/>
            <p14:sldId id="793"/>
            <p14:sldId id="792"/>
            <p14:sldId id="786"/>
            <p14:sldId id="787"/>
            <p14:sldId id="770"/>
            <p14:sldId id="772"/>
            <p14:sldId id="788"/>
            <p14:sldId id="778"/>
            <p14:sldId id="779"/>
            <p14:sldId id="783"/>
            <p14:sldId id="758"/>
            <p14:sldId id="748"/>
            <p14:sldId id="747"/>
            <p14:sldId id="699"/>
            <p14:sldId id="790"/>
            <p14:sldId id="7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6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4184" autoAdjust="0"/>
  </p:normalViewPr>
  <p:slideViewPr>
    <p:cSldViewPr>
      <p:cViewPr varScale="1">
        <p:scale>
          <a:sx n="62" d="100"/>
          <a:sy n="62" d="100"/>
        </p:scale>
        <p:origin x="126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D3428-32C0-45EA-B9BE-3772057499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1BF1629A-E2D8-4F80-BC79-4B34C6016E00}">
      <dgm:prSet phldrT="[Texto]" custT="1"/>
      <dgm:spPr/>
      <dgm:t>
        <a:bodyPr/>
        <a:lstStyle/>
        <a:p>
          <a:r>
            <a:rPr lang="es-DO" sz="2000" dirty="0"/>
            <a:t>4. </a:t>
          </a:r>
          <a:r>
            <a:rPr lang="en-US" sz="2000" dirty="0"/>
            <a:t>International standards for management and quality systems</a:t>
          </a:r>
        </a:p>
      </dgm:t>
    </dgm:pt>
    <dgm:pt modelId="{20BE4AB0-55FB-4EB1-AC82-5B0156EC8FD4}" type="parTrans" cxnId="{F20B8214-5A95-447D-BB1D-48548FF26654}">
      <dgm:prSet/>
      <dgm:spPr/>
      <dgm:t>
        <a:bodyPr/>
        <a:lstStyle/>
        <a:p>
          <a:endParaRPr lang="en-US" sz="5400"/>
        </a:p>
      </dgm:t>
    </dgm:pt>
    <dgm:pt modelId="{811350F9-2815-479B-B9EB-57FC9A013AF8}" type="sibTrans" cxnId="{F20B8214-5A95-447D-BB1D-48548FF26654}">
      <dgm:prSet/>
      <dgm:spPr/>
      <dgm:t>
        <a:bodyPr/>
        <a:lstStyle/>
        <a:p>
          <a:endParaRPr lang="en-US" sz="5400"/>
        </a:p>
      </dgm:t>
    </dgm:pt>
    <dgm:pt modelId="{87798DA2-3884-4EE0-8377-12FE060B4622}">
      <dgm:prSet phldrT="[Texto]" custT="1"/>
      <dgm:spPr/>
      <dgm:t>
        <a:bodyPr/>
        <a:lstStyle/>
        <a:p>
          <a:r>
            <a:rPr lang="es-DO" sz="2000" dirty="0"/>
            <a:t>1. </a:t>
          </a:r>
          <a:r>
            <a:rPr lang="en-US" sz="2000" dirty="0"/>
            <a:t>International Agreements and Conventions (ratified in the Dominican Republic by Congress)</a:t>
          </a:r>
        </a:p>
      </dgm:t>
    </dgm:pt>
    <dgm:pt modelId="{B07D4EB1-85FC-4473-8D1E-C1CA99A8C195}" type="parTrans" cxnId="{4B1AA566-5094-4F78-BFF2-5973438FC5EF}">
      <dgm:prSet/>
      <dgm:spPr/>
      <dgm:t>
        <a:bodyPr/>
        <a:lstStyle/>
        <a:p>
          <a:endParaRPr lang="en-US" sz="5400"/>
        </a:p>
      </dgm:t>
    </dgm:pt>
    <dgm:pt modelId="{952D4429-45BF-4C8B-BFA6-54B2C7B5C714}" type="sibTrans" cxnId="{4B1AA566-5094-4F78-BFF2-5973438FC5EF}">
      <dgm:prSet/>
      <dgm:spPr/>
      <dgm:t>
        <a:bodyPr/>
        <a:lstStyle/>
        <a:p>
          <a:endParaRPr lang="en-US" sz="5400"/>
        </a:p>
      </dgm:t>
    </dgm:pt>
    <dgm:pt modelId="{09A141FC-8FFC-4E4E-A1F8-0493D0CAF23C}">
      <dgm:prSet phldrT="[Texto]" custT="1"/>
      <dgm:spPr/>
      <dgm:t>
        <a:bodyPr/>
        <a:lstStyle/>
        <a:p>
          <a:r>
            <a:rPr lang="es-DO" sz="2000" dirty="0"/>
            <a:t>2. </a:t>
          </a:r>
          <a:r>
            <a:rPr lang="en-US" sz="2000" dirty="0"/>
            <a:t>Constitution of the Dominican Republic</a:t>
          </a:r>
        </a:p>
      </dgm:t>
    </dgm:pt>
    <dgm:pt modelId="{D7362EBF-C590-4855-8E8E-02262AF70056}" type="parTrans" cxnId="{6F203062-5B12-4BAB-A549-1181CCE3DCB2}">
      <dgm:prSet/>
      <dgm:spPr/>
      <dgm:t>
        <a:bodyPr/>
        <a:lstStyle/>
        <a:p>
          <a:endParaRPr lang="en-US" sz="5400"/>
        </a:p>
      </dgm:t>
    </dgm:pt>
    <dgm:pt modelId="{3ED02FE9-7205-4E0D-88CD-8560268D3581}" type="sibTrans" cxnId="{6F203062-5B12-4BAB-A549-1181CCE3DCB2}">
      <dgm:prSet/>
      <dgm:spPr/>
      <dgm:t>
        <a:bodyPr/>
        <a:lstStyle/>
        <a:p>
          <a:endParaRPr lang="en-US" sz="5400"/>
        </a:p>
      </dgm:t>
    </dgm:pt>
    <dgm:pt modelId="{EA60C56F-9F08-47CF-A288-ACBC43C97CA5}">
      <dgm:prSet phldrT="[Texto]" custT="1"/>
      <dgm:spPr/>
      <dgm:t>
        <a:bodyPr/>
        <a:lstStyle/>
        <a:p>
          <a:r>
            <a:rPr lang="es-DO" sz="2000" dirty="0"/>
            <a:t>3. </a:t>
          </a:r>
          <a:r>
            <a:rPr lang="en-US" sz="2000" dirty="0"/>
            <a:t>Laws and Decrees of the Dominican Republic</a:t>
          </a:r>
        </a:p>
      </dgm:t>
    </dgm:pt>
    <dgm:pt modelId="{D65C926D-3DF5-449D-B96A-C22D9BEB5789}" type="parTrans" cxnId="{A6A2D76D-577D-46CE-8157-B4AF3AC27187}">
      <dgm:prSet/>
      <dgm:spPr/>
      <dgm:t>
        <a:bodyPr/>
        <a:lstStyle/>
        <a:p>
          <a:endParaRPr lang="en-US" sz="5400"/>
        </a:p>
      </dgm:t>
    </dgm:pt>
    <dgm:pt modelId="{832CA26C-F915-4270-9F23-FBDCDF23A26E}" type="sibTrans" cxnId="{A6A2D76D-577D-46CE-8157-B4AF3AC27187}">
      <dgm:prSet/>
      <dgm:spPr/>
      <dgm:t>
        <a:bodyPr/>
        <a:lstStyle/>
        <a:p>
          <a:endParaRPr lang="en-US" sz="5400"/>
        </a:p>
      </dgm:t>
    </dgm:pt>
    <dgm:pt modelId="{64260DDD-3EF3-40D1-B8A3-96026DFF6DD3}" type="pres">
      <dgm:prSet presAssocID="{630D3428-32C0-45EA-B9BE-3772057499B0}" presName="linear" presStyleCnt="0">
        <dgm:presLayoutVars>
          <dgm:dir/>
          <dgm:animLvl val="lvl"/>
          <dgm:resizeHandles val="exact"/>
        </dgm:presLayoutVars>
      </dgm:prSet>
      <dgm:spPr/>
    </dgm:pt>
    <dgm:pt modelId="{FB9BEE0D-1801-4A53-93AB-65E673B54CA8}" type="pres">
      <dgm:prSet presAssocID="{87798DA2-3884-4EE0-8377-12FE060B4622}" presName="parentLin" presStyleCnt="0"/>
      <dgm:spPr/>
    </dgm:pt>
    <dgm:pt modelId="{79528792-441B-4549-B832-EA9416267A6B}" type="pres">
      <dgm:prSet presAssocID="{87798DA2-3884-4EE0-8377-12FE060B4622}" presName="parentLeftMargin" presStyleLbl="node1" presStyleIdx="0" presStyleCnt="4"/>
      <dgm:spPr/>
    </dgm:pt>
    <dgm:pt modelId="{F5164975-B75A-472B-8663-ED46A83A7F17}" type="pres">
      <dgm:prSet presAssocID="{87798DA2-3884-4EE0-8377-12FE060B4622}" presName="parentText" presStyleLbl="node1" presStyleIdx="0" presStyleCnt="4" custScaleX="124346">
        <dgm:presLayoutVars>
          <dgm:chMax val="0"/>
          <dgm:bulletEnabled val="1"/>
        </dgm:presLayoutVars>
      </dgm:prSet>
      <dgm:spPr/>
    </dgm:pt>
    <dgm:pt modelId="{3AE1DDF4-46B1-4782-A347-47DFC54228CE}" type="pres">
      <dgm:prSet presAssocID="{87798DA2-3884-4EE0-8377-12FE060B4622}" presName="negativeSpace" presStyleCnt="0"/>
      <dgm:spPr/>
    </dgm:pt>
    <dgm:pt modelId="{8CE32423-7A35-4DA7-9B9F-F7C59E828ABC}" type="pres">
      <dgm:prSet presAssocID="{87798DA2-3884-4EE0-8377-12FE060B4622}" presName="childText" presStyleLbl="conFgAcc1" presStyleIdx="0" presStyleCnt="4">
        <dgm:presLayoutVars>
          <dgm:bulletEnabled val="1"/>
        </dgm:presLayoutVars>
      </dgm:prSet>
      <dgm:spPr/>
    </dgm:pt>
    <dgm:pt modelId="{C8F0AE24-83CB-436D-91B5-214EC35E902F}" type="pres">
      <dgm:prSet presAssocID="{952D4429-45BF-4C8B-BFA6-54B2C7B5C714}" presName="spaceBetweenRectangles" presStyleCnt="0"/>
      <dgm:spPr/>
    </dgm:pt>
    <dgm:pt modelId="{BA863991-473D-484E-B844-1F16F4B9177F}" type="pres">
      <dgm:prSet presAssocID="{09A141FC-8FFC-4E4E-A1F8-0493D0CAF23C}" presName="parentLin" presStyleCnt="0"/>
      <dgm:spPr/>
    </dgm:pt>
    <dgm:pt modelId="{8907274D-3B1D-4122-BD3D-67061D5F4D7E}" type="pres">
      <dgm:prSet presAssocID="{09A141FC-8FFC-4E4E-A1F8-0493D0CAF23C}" presName="parentLeftMargin" presStyleLbl="node1" presStyleIdx="0" presStyleCnt="4"/>
      <dgm:spPr/>
    </dgm:pt>
    <dgm:pt modelId="{3CC244E7-8BA2-4381-8103-5A36F3AB756E}" type="pres">
      <dgm:prSet presAssocID="{09A141FC-8FFC-4E4E-A1F8-0493D0CAF23C}" presName="parentText" presStyleLbl="node1" presStyleIdx="1" presStyleCnt="4" custScaleX="124609">
        <dgm:presLayoutVars>
          <dgm:chMax val="0"/>
          <dgm:bulletEnabled val="1"/>
        </dgm:presLayoutVars>
      </dgm:prSet>
      <dgm:spPr/>
    </dgm:pt>
    <dgm:pt modelId="{B401506F-1812-4170-A586-0BBC325DCF03}" type="pres">
      <dgm:prSet presAssocID="{09A141FC-8FFC-4E4E-A1F8-0493D0CAF23C}" presName="negativeSpace" presStyleCnt="0"/>
      <dgm:spPr/>
    </dgm:pt>
    <dgm:pt modelId="{E75F8C5A-232F-4ED8-B761-972DA2965567}" type="pres">
      <dgm:prSet presAssocID="{09A141FC-8FFC-4E4E-A1F8-0493D0CAF23C}" presName="childText" presStyleLbl="conFgAcc1" presStyleIdx="1" presStyleCnt="4">
        <dgm:presLayoutVars>
          <dgm:bulletEnabled val="1"/>
        </dgm:presLayoutVars>
      </dgm:prSet>
      <dgm:spPr/>
    </dgm:pt>
    <dgm:pt modelId="{718EB6AA-1738-4AE2-910D-3A592716A686}" type="pres">
      <dgm:prSet presAssocID="{3ED02FE9-7205-4E0D-88CD-8560268D3581}" presName="spaceBetweenRectangles" presStyleCnt="0"/>
      <dgm:spPr/>
    </dgm:pt>
    <dgm:pt modelId="{E9A9D820-36B3-40B6-863D-7390D7FFFFB9}" type="pres">
      <dgm:prSet presAssocID="{EA60C56F-9F08-47CF-A288-ACBC43C97CA5}" presName="parentLin" presStyleCnt="0"/>
      <dgm:spPr/>
    </dgm:pt>
    <dgm:pt modelId="{EDDB6BA8-7E06-4146-8C49-1F21047FB041}" type="pres">
      <dgm:prSet presAssocID="{EA60C56F-9F08-47CF-A288-ACBC43C97CA5}" presName="parentLeftMargin" presStyleLbl="node1" presStyleIdx="1" presStyleCnt="4"/>
      <dgm:spPr/>
    </dgm:pt>
    <dgm:pt modelId="{6127C1A0-BA03-4453-B149-E60C2E83C76F}" type="pres">
      <dgm:prSet presAssocID="{EA60C56F-9F08-47CF-A288-ACBC43C97CA5}" presName="parentText" presStyleLbl="node1" presStyleIdx="2" presStyleCnt="4" custScaleX="125062">
        <dgm:presLayoutVars>
          <dgm:chMax val="0"/>
          <dgm:bulletEnabled val="1"/>
        </dgm:presLayoutVars>
      </dgm:prSet>
      <dgm:spPr/>
    </dgm:pt>
    <dgm:pt modelId="{245020B1-21C7-4051-B6FB-F0BD17917335}" type="pres">
      <dgm:prSet presAssocID="{EA60C56F-9F08-47CF-A288-ACBC43C97CA5}" presName="negativeSpace" presStyleCnt="0"/>
      <dgm:spPr/>
    </dgm:pt>
    <dgm:pt modelId="{33EB39A0-8E38-4196-8E4B-5135D6016FC2}" type="pres">
      <dgm:prSet presAssocID="{EA60C56F-9F08-47CF-A288-ACBC43C97CA5}" presName="childText" presStyleLbl="conFgAcc1" presStyleIdx="2" presStyleCnt="4">
        <dgm:presLayoutVars>
          <dgm:bulletEnabled val="1"/>
        </dgm:presLayoutVars>
      </dgm:prSet>
      <dgm:spPr/>
    </dgm:pt>
    <dgm:pt modelId="{6048CD9B-C439-4C75-9B4E-6740B50112FC}" type="pres">
      <dgm:prSet presAssocID="{832CA26C-F915-4270-9F23-FBDCDF23A26E}" presName="spaceBetweenRectangles" presStyleCnt="0"/>
      <dgm:spPr/>
    </dgm:pt>
    <dgm:pt modelId="{4B83887B-4572-44B6-821B-9204AB5E8A66}" type="pres">
      <dgm:prSet presAssocID="{1BF1629A-E2D8-4F80-BC79-4B34C6016E00}" presName="parentLin" presStyleCnt="0"/>
      <dgm:spPr/>
    </dgm:pt>
    <dgm:pt modelId="{FD36C920-77C4-475D-9452-5B61D0FA6644}" type="pres">
      <dgm:prSet presAssocID="{1BF1629A-E2D8-4F80-BC79-4B34C6016E00}" presName="parentLeftMargin" presStyleLbl="node1" presStyleIdx="2" presStyleCnt="4"/>
      <dgm:spPr/>
    </dgm:pt>
    <dgm:pt modelId="{599F3B4D-C96F-48C3-B732-101A7EDC085B}" type="pres">
      <dgm:prSet presAssocID="{1BF1629A-E2D8-4F80-BC79-4B34C6016E00}" presName="parentText" presStyleLbl="node1" presStyleIdx="3" presStyleCnt="4" custScaleX="125062">
        <dgm:presLayoutVars>
          <dgm:chMax val="0"/>
          <dgm:bulletEnabled val="1"/>
        </dgm:presLayoutVars>
      </dgm:prSet>
      <dgm:spPr/>
    </dgm:pt>
    <dgm:pt modelId="{2F0EA008-243F-4624-9439-ABD363F234E3}" type="pres">
      <dgm:prSet presAssocID="{1BF1629A-E2D8-4F80-BC79-4B34C6016E00}" presName="negativeSpace" presStyleCnt="0"/>
      <dgm:spPr/>
    </dgm:pt>
    <dgm:pt modelId="{FFBD8BBE-EC17-4A87-86BC-F682EEA9B4E0}" type="pres">
      <dgm:prSet presAssocID="{1BF1629A-E2D8-4F80-BC79-4B34C6016E00}" presName="childText" presStyleLbl="conFgAcc1" presStyleIdx="3" presStyleCnt="4">
        <dgm:presLayoutVars>
          <dgm:bulletEnabled val="1"/>
        </dgm:presLayoutVars>
      </dgm:prSet>
      <dgm:spPr/>
    </dgm:pt>
  </dgm:ptLst>
  <dgm:cxnLst>
    <dgm:cxn modelId="{7A229800-D301-4687-84D4-DDF5094D36C9}" type="presOf" srcId="{87798DA2-3884-4EE0-8377-12FE060B4622}" destId="{F5164975-B75A-472B-8663-ED46A83A7F17}" srcOrd="1" destOrd="0" presId="urn:microsoft.com/office/officeart/2005/8/layout/list1"/>
    <dgm:cxn modelId="{F20B8214-5A95-447D-BB1D-48548FF26654}" srcId="{630D3428-32C0-45EA-B9BE-3772057499B0}" destId="{1BF1629A-E2D8-4F80-BC79-4B34C6016E00}" srcOrd="3" destOrd="0" parTransId="{20BE4AB0-55FB-4EB1-AC82-5B0156EC8FD4}" sibTransId="{811350F9-2815-479B-B9EB-57FC9A013AF8}"/>
    <dgm:cxn modelId="{CE174D30-0B57-4074-82F6-D81F0DDF5710}" type="presOf" srcId="{EA60C56F-9F08-47CF-A288-ACBC43C97CA5}" destId="{6127C1A0-BA03-4453-B149-E60C2E83C76F}" srcOrd="1" destOrd="0" presId="urn:microsoft.com/office/officeart/2005/8/layout/list1"/>
    <dgm:cxn modelId="{6F203062-5B12-4BAB-A549-1181CCE3DCB2}" srcId="{630D3428-32C0-45EA-B9BE-3772057499B0}" destId="{09A141FC-8FFC-4E4E-A1F8-0493D0CAF23C}" srcOrd="1" destOrd="0" parTransId="{D7362EBF-C590-4855-8E8E-02262AF70056}" sibTransId="{3ED02FE9-7205-4E0D-88CD-8560268D3581}"/>
    <dgm:cxn modelId="{96401745-D6C5-4427-95C1-0B3541426A0F}" type="presOf" srcId="{09A141FC-8FFC-4E4E-A1F8-0493D0CAF23C}" destId="{8907274D-3B1D-4122-BD3D-67061D5F4D7E}" srcOrd="0" destOrd="0" presId="urn:microsoft.com/office/officeart/2005/8/layout/list1"/>
    <dgm:cxn modelId="{4B1AA566-5094-4F78-BFF2-5973438FC5EF}" srcId="{630D3428-32C0-45EA-B9BE-3772057499B0}" destId="{87798DA2-3884-4EE0-8377-12FE060B4622}" srcOrd="0" destOrd="0" parTransId="{B07D4EB1-85FC-4473-8D1E-C1CA99A8C195}" sibTransId="{952D4429-45BF-4C8B-BFA6-54B2C7B5C714}"/>
    <dgm:cxn modelId="{A6A2D76D-577D-46CE-8157-B4AF3AC27187}" srcId="{630D3428-32C0-45EA-B9BE-3772057499B0}" destId="{EA60C56F-9F08-47CF-A288-ACBC43C97CA5}" srcOrd="2" destOrd="0" parTransId="{D65C926D-3DF5-449D-B96A-C22D9BEB5789}" sibTransId="{832CA26C-F915-4270-9F23-FBDCDF23A26E}"/>
    <dgm:cxn modelId="{59F62282-E059-4B94-BD0D-F8E3EA709718}" type="presOf" srcId="{1BF1629A-E2D8-4F80-BC79-4B34C6016E00}" destId="{599F3B4D-C96F-48C3-B732-101A7EDC085B}" srcOrd="1" destOrd="0" presId="urn:microsoft.com/office/officeart/2005/8/layout/list1"/>
    <dgm:cxn modelId="{F28C668F-F578-4BE7-B282-EC3C9335867B}" type="presOf" srcId="{1BF1629A-E2D8-4F80-BC79-4B34C6016E00}" destId="{FD36C920-77C4-475D-9452-5B61D0FA6644}" srcOrd="0" destOrd="0" presId="urn:microsoft.com/office/officeart/2005/8/layout/list1"/>
    <dgm:cxn modelId="{4B49E2B2-4CBB-4C33-BCD6-83E106CF3EFA}" type="presOf" srcId="{87798DA2-3884-4EE0-8377-12FE060B4622}" destId="{79528792-441B-4549-B832-EA9416267A6B}" srcOrd="0" destOrd="0" presId="urn:microsoft.com/office/officeart/2005/8/layout/list1"/>
    <dgm:cxn modelId="{BE4486BA-5217-4F43-82CD-40B4A836CABA}" type="presOf" srcId="{EA60C56F-9F08-47CF-A288-ACBC43C97CA5}" destId="{EDDB6BA8-7E06-4146-8C49-1F21047FB041}" srcOrd="0" destOrd="0" presId="urn:microsoft.com/office/officeart/2005/8/layout/list1"/>
    <dgm:cxn modelId="{943A34EC-CD3F-4FF5-BF76-08143067B7E1}" type="presOf" srcId="{630D3428-32C0-45EA-B9BE-3772057499B0}" destId="{64260DDD-3EF3-40D1-B8A3-96026DFF6DD3}" srcOrd="0" destOrd="0" presId="urn:microsoft.com/office/officeart/2005/8/layout/list1"/>
    <dgm:cxn modelId="{85A2DDEC-C51F-4F5D-9D23-817485646760}" type="presOf" srcId="{09A141FC-8FFC-4E4E-A1F8-0493D0CAF23C}" destId="{3CC244E7-8BA2-4381-8103-5A36F3AB756E}" srcOrd="1" destOrd="0" presId="urn:microsoft.com/office/officeart/2005/8/layout/list1"/>
    <dgm:cxn modelId="{C35DB10A-335E-422D-A9A9-7D9935040359}" type="presParOf" srcId="{64260DDD-3EF3-40D1-B8A3-96026DFF6DD3}" destId="{FB9BEE0D-1801-4A53-93AB-65E673B54CA8}" srcOrd="0" destOrd="0" presId="urn:microsoft.com/office/officeart/2005/8/layout/list1"/>
    <dgm:cxn modelId="{F47F3C79-7F39-4895-8F38-5876E59FF960}" type="presParOf" srcId="{FB9BEE0D-1801-4A53-93AB-65E673B54CA8}" destId="{79528792-441B-4549-B832-EA9416267A6B}" srcOrd="0" destOrd="0" presId="urn:microsoft.com/office/officeart/2005/8/layout/list1"/>
    <dgm:cxn modelId="{92C93301-AFF7-4DA4-BA81-E79F3A5D0CCE}" type="presParOf" srcId="{FB9BEE0D-1801-4A53-93AB-65E673B54CA8}" destId="{F5164975-B75A-472B-8663-ED46A83A7F17}" srcOrd="1" destOrd="0" presId="urn:microsoft.com/office/officeart/2005/8/layout/list1"/>
    <dgm:cxn modelId="{C0BFC24A-5C19-409F-A528-59C85C9C73EF}" type="presParOf" srcId="{64260DDD-3EF3-40D1-B8A3-96026DFF6DD3}" destId="{3AE1DDF4-46B1-4782-A347-47DFC54228CE}" srcOrd="1" destOrd="0" presId="urn:microsoft.com/office/officeart/2005/8/layout/list1"/>
    <dgm:cxn modelId="{0B38B8B0-30D3-4A57-848B-B6A24E03BBC6}" type="presParOf" srcId="{64260DDD-3EF3-40D1-B8A3-96026DFF6DD3}" destId="{8CE32423-7A35-4DA7-9B9F-F7C59E828ABC}" srcOrd="2" destOrd="0" presId="urn:microsoft.com/office/officeart/2005/8/layout/list1"/>
    <dgm:cxn modelId="{D5F9F680-DB0A-4EF4-A181-95C2CE3BB9AC}" type="presParOf" srcId="{64260DDD-3EF3-40D1-B8A3-96026DFF6DD3}" destId="{C8F0AE24-83CB-436D-91B5-214EC35E902F}" srcOrd="3" destOrd="0" presId="urn:microsoft.com/office/officeart/2005/8/layout/list1"/>
    <dgm:cxn modelId="{760ACB4B-9E87-4761-97EC-5361A1763780}" type="presParOf" srcId="{64260DDD-3EF3-40D1-B8A3-96026DFF6DD3}" destId="{BA863991-473D-484E-B844-1F16F4B9177F}" srcOrd="4" destOrd="0" presId="urn:microsoft.com/office/officeart/2005/8/layout/list1"/>
    <dgm:cxn modelId="{C925A855-7B02-4D86-8E76-AF9AF6708035}" type="presParOf" srcId="{BA863991-473D-484E-B844-1F16F4B9177F}" destId="{8907274D-3B1D-4122-BD3D-67061D5F4D7E}" srcOrd="0" destOrd="0" presId="urn:microsoft.com/office/officeart/2005/8/layout/list1"/>
    <dgm:cxn modelId="{3B19C9E2-79F1-48A5-BFC3-CA090A428A82}" type="presParOf" srcId="{BA863991-473D-484E-B844-1F16F4B9177F}" destId="{3CC244E7-8BA2-4381-8103-5A36F3AB756E}" srcOrd="1" destOrd="0" presId="urn:microsoft.com/office/officeart/2005/8/layout/list1"/>
    <dgm:cxn modelId="{7FF6605C-1C2B-440E-8C88-9CB7CACF1CF7}" type="presParOf" srcId="{64260DDD-3EF3-40D1-B8A3-96026DFF6DD3}" destId="{B401506F-1812-4170-A586-0BBC325DCF03}" srcOrd="5" destOrd="0" presId="urn:microsoft.com/office/officeart/2005/8/layout/list1"/>
    <dgm:cxn modelId="{B2BE4B2F-6226-4FC1-BDA8-4BC9020191C5}" type="presParOf" srcId="{64260DDD-3EF3-40D1-B8A3-96026DFF6DD3}" destId="{E75F8C5A-232F-4ED8-B761-972DA2965567}" srcOrd="6" destOrd="0" presId="urn:microsoft.com/office/officeart/2005/8/layout/list1"/>
    <dgm:cxn modelId="{7636335A-8B53-474F-9872-DCC1D3919DDC}" type="presParOf" srcId="{64260DDD-3EF3-40D1-B8A3-96026DFF6DD3}" destId="{718EB6AA-1738-4AE2-910D-3A592716A686}" srcOrd="7" destOrd="0" presId="urn:microsoft.com/office/officeart/2005/8/layout/list1"/>
    <dgm:cxn modelId="{1817C2CA-121A-4703-8273-92A962107705}" type="presParOf" srcId="{64260DDD-3EF3-40D1-B8A3-96026DFF6DD3}" destId="{E9A9D820-36B3-40B6-863D-7390D7FFFFB9}" srcOrd="8" destOrd="0" presId="urn:microsoft.com/office/officeart/2005/8/layout/list1"/>
    <dgm:cxn modelId="{49481F3F-A7EE-4908-93C7-C73FC95E46E6}" type="presParOf" srcId="{E9A9D820-36B3-40B6-863D-7390D7FFFFB9}" destId="{EDDB6BA8-7E06-4146-8C49-1F21047FB041}" srcOrd="0" destOrd="0" presId="urn:microsoft.com/office/officeart/2005/8/layout/list1"/>
    <dgm:cxn modelId="{9FC69640-53F8-4B9E-9809-9F58996EAA02}" type="presParOf" srcId="{E9A9D820-36B3-40B6-863D-7390D7FFFFB9}" destId="{6127C1A0-BA03-4453-B149-E60C2E83C76F}" srcOrd="1" destOrd="0" presId="urn:microsoft.com/office/officeart/2005/8/layout/list1"/>
    <dgm:cxn modelId="{07E51B5F-5BC5-4886-9C98-C6CA6D2EA55F}" type="presParOf" srcId="{64260DDD-3EF3-40D1-B8A3-96026DFF6DD3}" destId="{245020B1-21C7-4051-B6FB-F0BD17917335}" srcOrd="9" destOrd="0" presId="urn:microsoft.com/office/officeart/2005/8/layout/list1"/>
    <dgm:cxn modelId="{EBA548A2-DCC7-43DA-98E7-DA1595ADCB01}" type="presParOf" srcId="{64260DDD-3EF3-40D1-B8A3-96026DFF6DD3}" destId="{33EB39A0-8E38-4196-8E4B-5135D6016FC2}" srcOrd="10" destOrd="0" presId="urn:microsoft.com/office/officeart/2005/8/layout/list1"/>
    <dgm:cxn modelId="{7D0FBDAD-CE52-43F0-9354-56B37FF3C03E}" type="presParOf" srcId="{64260DDD-3EF3-40D1-B8A3-96026DFF6DD3}" destId="{6048CD9B-C439-4C75-9B4E-6740B50112FC}" srcOrd="11" destOrd="0" presId="urn:microsoft.com/office/officeart/2005/8/layout/list1"/>
    <dgm:cxn modelId="{FB9E4684-CB28-4B78-9050-AEBEFCA5032E}" type="presParOf" srcId="{64260DDD-3EF3-40D1-B8A3-96026DFF6DD3}" destId="{4B83887B-4572-44B6-821B-9204AB5E8A66}" srcOrd="12" destOrd="0" presId="urn:microsoft.com/office/officeart/2005/8/layout/list1"/>
    <dgm:cxn modelId="{CE1327FE-29A0-4803-96DF-1A8FB5EDF3A0}" type="presParOf" srcId="{4B83887B-4572-44B6-821B-9204AB5E8A66}" destId="{FD36C920-77C4-475D-9452-5B61D0FA6644}" srcOrd="0" destOrd="0" presId="urn:microsoft.com/office/officeart/2005/8/layout/list1"/>
    <dgm:cxn modelId="{3D4786B4-CB46-4ECF-894A-D3972FF1FF94}" type="presParOf" srcId="{4B83887B-4572-44B6-821B-9204AB5E8A66}" destId="{599F3B4D-C96F-48C3-B732-101A7EDC085B}" srcOrd="1" destOrd="0" presId="urn:microsoft.com/office/officeart/2005/8/layout/list1"/>
    <dgm:cxn modelId="{6C8B11EB-2CFA-4704-B603-EBA17337F1FC}" type="presParOf" srcId="{64260DDD-3EF3-40D1-B8A3-96026DFF6DD3}" destId="{2F0EA008-243F-4624-9439-ABD363F234E3}" srcOrd="13" destOrd="0" presId="urn:microsoft.com/office/officeart/2005/8/layout/list1"/>
    <dgm:cxn modelId="{38101B72-00F1-484E-8E90-63C9B1606162}" type="presParOf" srcId="{64260DDD-3EF3-40D1-B8A3-96026DFF6DD3}" destId="{FFBD8BBE-EC17-4A87-86BC-F682EEA9B4E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32423-7A35-4DA7-9B9F-F7C59E828ABC}">
      <dsp:nvSpPr>
        <dsp:cNvPr id="0" name=""/>
        <dsp:cNvSpPr/>
      </dsp:nvSpPr>
      <dsp:spPr>
        <a:xfrm>
          <a:off x="0" y="424784"/>
          <a:ext cx="8208912"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64975-B75A-472B-8663-ED46A83A7F17}">
      <dsp:nvSpPr>
        <dsp:cNvPr id="0" name=""/>
        <dsp:cNvSpPr/>
      </dsp:nvSpPr>
      <dsp:spPr>
        <a:xfrm>
          <a:off x="410445" y="55784"/>
          <a:ext cx="7145217"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89000">
            <a:lnSpc>
              <a:spcPct val="90000"/>
            </a:lnSpc>
            <a:spcBef>
              <a:spcPct val="0"/>
            </a:spcBef>
            <a:spcAft>
              <a:spcPct val="35000"/>
            </a:spcAft>
            <a:buNone/>
          </a:pPr>
          <a:r>
            <a:rPr lang="es-DO" sz="2000" kern="1200" dirty="0"/>
            <a:t>1. </a:t>
          </a:r>
          <a:r>
            <a:rPr lang="en-US" sz="2000" kern="1200" dirty="0"/>
            <a:t>International Agreements and Conventions (ratified in the Dominican Republic by Congress)</a:t>
          </a:r>
        </a:p>
      </dsp:txBody>
      <dsp:txXfrm>
        <a:off x="446471" y="91810"/>
        <a:ext cx="7073165" cy="665948"/>
      </dsp:txXfrm>
    </dsp:sp>
    <dsp:sp modelId="{E75F8C5A-232F-4ED8-B761-972DA2965567}">
      <dsp:nvSpPr>
        <dsp:cNvPr id="0" name=""/>
        <dsp:cNvSpPr/>
      </dsp:nvSpPr>
      <dsp:spPr>
        <a:xfrm>
          <a:off x="0" y="1558784"/>
          <a:ext cx="8208912"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244E7-8BA2-4381-8103-5A36F3AB756E}">
      <dsp:nvSpPr>
        <dsp:cNvPr id="0" name=""/>
        <dsp:cNvSpPr/>
      </dsp:nvSpPr>
      <dsp:spPr>
        <a:xfrm>
          <a:off x="410445" y="1189784"/>
          <a:ext cx="716033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89000">
            <a:lnSpc>
              <a:spcPct val="90000"/>
            </a:lnSpc>
            <a:spcBef>
              <a:spcPct val="0"/>
            </a:spcBef>
            <a:spcAft>
              <a:spcPct val="35000"/>
            </a:spcAft>
            <a:buNone/>
          </a:pPr>
          <a:r>
            <a:rPr lang="es-DO" sz="2000" kern="1200" dirty="0"/>
            <a:t>2. </a:t>
          </a:r>
          <a:r>
            <a:rPr lang="en-US" sz="2000" kern="1200" dirty="0"/>
            <a:t>Constitution of the Dominican Republic</a:t>
          </a:r>
        </a:p>
      </dsp:txBody>
      <dsp:txXfrm>
        <a:off x="446471" y="1225810"/>
        <a:ext cx="7088278" cy="665948"/>
      </dsp:txXfrm>
    </dsp:sp>
    <dsp:sp modelId="{33EB39A0-8E38-4196-8E4B-5135D6016FC2}">
      <dsp:nvSpPr>
        <dsp:cNvPr id="0" name=""/>
        <dsp:cNvSpPr/>
      </dsp:nvSpPr>
      <dsp:spPr>
        <a:xfrm>
          <a:off x="0" y="2692784"/>
          <a:ext cx="8208912"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7C1A0-BA03-4453-B149-E60C2E83C76F}">
      <dsp:nvSpPr>
        <dsp:cNvPr id="0" name=""/>
        <dsp:cNvSpPr/>
      </dsp:nvSpPr>
      <dsp:spPr>
        <a:xfrm>
          <a:off x="410445" y="2323784"/>
          <a:ext cx="718636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89000">
            <a:lnSpc>
              <a:spcPct val="90000"/>
            </a:lnSpc>
            <a:spcBef>
              <a:spcPct val="0"/>
            </a:spcBef>
            <a:spcAft>
              <a:spcPct val="35000"/>
            </a:spcAft>
            <a:buNone/>
          </a:pPr>
          <a:r>
            <a:rPr lang="es-DO" sz="2000" kern="1200" dirty="0"/>
            <a:t>3. </a:t>
          </a:r>
          <a:r>
            <a:rPr lang="en-US" sz="2000" kern="1200" dirty="0"/>
            <a:t>Laws and Decrees of the Dominican Republic</a:t>
          </a:r>
        </a:p>
      </dsp:txBody>
      <dsp:txXfrm>
        <a:off x="446471" y="2359810"/>
        <a:ext cx="7114308" cy="665948"/>
      </dsp:txXfrm>
    </dsp:sp>
    <dsp:sp modelId="{FFBD8BBE-EC17-4A87-86BC-F682EEA9B4E0}">
      <dsp:nvSpPr>
        <dsp:cNvPr id="0" name=""/>
        <dsp:cNvSpPr/>
      </dsp:nvSpPr>
      <dsp:spPr>
        <a:xfrm>
          <a:off x="0" y="3826784"/>
          <a:ext cx="8208912"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F3B4D-C96F-48C3-B732-101A7EDC085B}">
      <dsp:nvSpPr>
        <dsp:cNvPr id="0" name=""/>
        <dsp:cNvSpPr/>
      </dsp:nvSpPr>
      <dsp:spPr>
        <a:xfrm>
          <a:off x="410445" y="3457784"/>
          <a:ext cx="718636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marL="0" lvl="0" indent="0" algn="l" defTabSz="889000">
            <a:lnSpc>
              <a:spcPct val="90000"/>
            </a:lnSpc>
            <a:spcBef>
              <a:spcPct val="0"/>
            </a:spcBef>
            <a:spcAft>
              <a:spcPct val="35000"/>
            </a:spcAft>
            <a:buNone/>
          </a:pPr>
          <a:r>
            <a:rPr lang="es-DO" sz="2000" kern="1200" dirty="0"/>
            <a:t>4. </a:t>
          </a:r>
          <a:r>
            <a:rPr lang="en-US" sz="2000" kern="1200" dirty="0"/>
            <a:t>International standards for management and quality systems</a:t>
          </a:r>
        </a:p>
      </dsp:txBody>
      <dsp:txXfrm>
        <a:off x="446471" y="3493810"/>
        <a:ext cx="711430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68761" cy="355244"/>
          </a:xfrm>
          <a:prstGeom prst="rect">
            <a:avLst/>
          </a:prstGeom>
        </p:spPr>
        <p:txBody>
          <a:bodyPr vert="horz" lIns="91714" tIns="45857" rIns="91714" bIns="45857" rtlCol="0"/>
          <a:lstStyle>
            <a:lvl1pPr algn="l">
              <a:defRPr sz="1200"/>
            </a:lvl1pPr>
          </a:lstStyle>
          <a:p>
            <a:endParaRPr lang="es-DO"/>
          </a:p>
        </p:txBody>
      </p:sp>
      <p:sp>
        <p:nvSpPr>
          <p:cNvPr id="3" name="2 Marcador de fecha"/>
          <p:cNvSpPr>
            <a:spLocks noGrp="1"/>
          </p:cNvSpPr>
          <p:nvPr>
            <p:ph type="dt" sz="quarter" idx="1"/>
          </p:nvPr>
        </p:nvSpPr>
        <p:spPr>
          <a:xfrm>
            <a:off x="5317611" y="0"/>
            <a:ext cx="4068761" cy="355244"/>
          </a:xfrm>
          <a:prstGeom prst="rect">
            <a:avLst/>
          </a:prstGeom>
        </p:spPr>
        <p:txBody>
          <a:bodyPr vert="horz" lIns="91714" tIns="45857" rIns="91714" bIns="45857" rtlCol="0"/>
          <a:lstStyle>
            <a:lvl1pPr algn="r">
              <a:defRPr sz="1200"/>
            </a:lvl1pPr>
          </a:lstStyle>
          <a:p>
            <a:fld id="{86261BB9-1142-4C1D-9A8F-0DA021E25EC2}" type="datetimeFigureOut">
              <a:rPr lang="es-DO" smtClean="0"/>
              <a:pPr/>
              <a:t>17/6/2022</a:t>
            </a:fld>
            <a:endParaRPr lang="es-DO"/>
          </a:p>
        </p:txBody>
      </p:sp>
      <p:sp>
        <p:nvSpPr>
          <p:cNvPr id="4" name="3 Marcador de pie de página"/>
          <p:cNvSpPr>
            <a:spLocks noGrp="1"/>
          </p:cNvSpPr>
          <p:nvPr>
            <p:ph type="ftr" sz="quarter" idx="2"/>
          </p:nvPr>
        </p:nvSpPr>
        <p:spPr>
          <a:xfrm>
            <a:off x="1" y="6746028"/>
            <a:ext cx="4068761" cy="355244"/>
          </a:xfrm>
          <a:prstGeom prst="rect">
            <a:avLst/>
          </a:prstGeom>
        </p:spPr>
        <p:txBody>
          <a:bodyPr vert="horz" lIns="91714" tIns="45857" rIns="91714" bIns="45857" rtlCol="0" anchor="b"/>
          <a:lstStyle>
            <a:lvl1pPr algn="l">
              <a:defRPr sz="1200"/>
            </a:lvl1pPr>
          </a:lstStyle>
          <a:p>
            <a:endParaRPr lang="es-DO"/>
          </a:p>
        </p:txBody>
      </p:sp>
      <p:sp>
        <p:nvSpPr>
          <p:cNvPr id="5" name="4 Marcador de número de diapositiva"/>
          <p:cNvSpPr>
            <a:spLocks noGrp="1"/>
          </p:cNvSpPr>
          <p:nvPr>
            <p:ph type="sldNum" sz="quarter" idx="3"/>
          </p:nvPr>
        </p:nvSpPr>
        <p:spPr>
          <a:xfrm>
            <a:off x="5317611" y="6746028"/>
            <a:ext cx="4068761" cy="355244"/>
          </a:xfrm>
          <a:prstGeom prst="rect">
            <a:avLst/>
          </a:prstGeom>
        </p:spPr>
        <p:txBody>
          <a:bodyPr vert="horz" lIns="91714" tIns="45857" rIns="91714" bIns="45857" rtlCol="0" anchor="b"/>
          <a:lstStyle>
            <a:lvl1pPr algn="r">
              <a:defRPr sz="1200"/>
            </a:lvl1pPr>
          </a:lstStyle>
          <a:p>
            <a:fld id="{94A50124-E939-4AD3-97DD-AE5639BA2237}" type="slidenum">
              <a:rPr lang="es-DO" smtClean="0"/>
              <a:pPr/>
              <a:t>‹#›</a:t>
            </a:fld>
            <a:endParaRPr lang="es-DO"/>
          </a:p>
        </p:txBody>
      </p:sp>
    </p:spTree>
    <p:extLst>
      <p:ext uri="{BB962C8B-B14F-4D97-AF65-F5344CB8AC3E}">
        <p14:creationId xmlns:p14="http://schemas.microsoft.com/office/powerpoint/2010/main" val="4044073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68340" cy="355124"/>
          </a:xfrm>
          <a:prstGeom prst="rect">
            <a:avLst/>
          </a:prstGeom>
        </p:spPr>
        <p:txBody>
          <a:bodyPr vert="horz" lIns="94218" tIns="47109" rIns="94218" bIns="47109" rtlCol="0"/>
          <a:lstStyle>
            <a:lvl1pPr algn="l">
              <a:defRPr sz="1200"/>
            </a:lvl1pPr>
          </a:lstStyle>
          <a:p>
            <a:endParaRPr lang="es-DO"/>
          </a:p>
        </p:txBody>
      </p:sp>
      <p:sp>
        <p:nvSpPr>
          <p:cNvPr id="3" name="2 Marcador de fecha"/>
          <p:cNvSpPr>
            <a:spLocks noGrp="1"/>
          </p:cNvSpPr>
          <p:nvPr>
            <p:ph type="dt" idx="1"/>
          </p:nvPr>
        </p:nvSpPr>
        <p:spPr>
          <a:xfrm>
            <a:off x="5317966" y="0"/>
            <a:ext cx="4068340" cy="355124"/>
          </a:xfrm>
          <a:prstGeom prst="rect">
            <a:avLst/>
          </a:prstGeom>
        </p:spPr>
        <p:txBody>
          <a:bodyPr vert="horz" lIns="94218" tIns="47109" rIns="94218" bIns="47109" rtlCol="0"/>
          <a:lstStyle>
            <a:lvl1pPr algn="r">
              <a:defRPr sz="1200"/>
            </a:lvl1pPr>
          </a:lstStyle>
          <a:p>
            <a:fld id="{5379ABBE-1096-4FAC-BFC6-27FE55726EFE}" type="datetimeFigureOut">
              <a:rPr lang="es-DO" smtClean="0"/>
              <a:pPr/>
              <a:t>17/6/2022</a:t>
            </a:fld>
            <a:endParaRPr lang="es-DO"/>
          </a:p>
        </p:txBody>
      </p:sp>
      <p:sp>
        <p:nvSpPr>
          <p:cNvPr id="4" name="3 Marcador de imagen de diapositiva"/>
          <p:cNvSpPr>
            <a:spLocks noGrp="1" noRot="1" noChangeAspect="1"/>
          </p:cNvSpPr>
          <p:nvPr>
            <p:ph type="sldImg" idx="2"/>
          </p:nvPr>
        </p:nvSpPr>
        <p:spPr>
          <a:xfrm>
            <a:off x="2917825" y="531813"/>
            <a:ext cx="3552825" cy="2663825"/>
          </a:xfrm>
          <a:prstGeom prst="rect">
            <a:avLst/>
          </a:prstGeom>
          <a:noFill/>
          <a:ln w="12700">
            <a:solidFill>
              <a:prstClr val="black"/>
            </a:solidFill>
          </a:ln>
        </p:spPr>
        <p:txBody>
          <a:bodyPr vert="horz" lIns="94218" tIns="47109" rIns="94218" bIns="47109" rtlCol="0" anchor="ctr"/>
          <a:lstStyle/>
          <a:p>
            <a:endParaRPr lang="es-DO"/>
          </a:p>
        </p:txBody>
      </p:sp>
      <p:sp>
        <p:nvSpPr>
          <p:cNvPr id="5" name="4 Marcador de notas"/>
          <p:cNvSpPr>
            <a:spLocks noGrp="1"/>
          </p:cNvSpPr>
          <p:nvPr>
            <p:ph type="body" sz="quarter" idx="3"/>
          </p:nvPr>
        </p:nvSpPr>
        <p:spPr>
          <a:xfrm>
            <a:off x="938848" y="3373676"/>
            <a:ext cx="7510780" cy="3196114"/>
          </a:xfrm>
          <a:prstGeom prst="rect">
            <a:avLst/>
          </a:prstGeom>
        </p:spPr>
        <p:txBody>
          <a:bodyPr vert="horz" lIns="94218" tIns="47109" rIns="94218" bIns="4710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5 Marcador de pie de página"/>
          <p:cNvSpPr>
            <a:spLocks noGrp="1"/>
          </p:cNvSpPr>
          <p:nvPr>
            <p:ph type="ftr" sz="quarter" idx="4"/>
          </p:nvPr>
        </p:nvSpPr>
        <p:spPr>
          <a:xfrm>
            <a:off x="1" y="6746119"/>
            <a:ext cx="4068340" cy="355124"/>
          </a:xfrm>
          <a:prstGeom prst="rect">
            <a:avLst/>
          </a:prstGeom>
        </p:spPr>
        <p:txBody>
          <a:bodyPr vert="horz" lIns="94218" tIns="47109" rIns="94218" bIns="47109"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5317966" y="6746119"/>
            <a:ext cx="4068340" cy="355124"/>
          </a:xfrm>
          <a:prstGeom prst="rect">
            <a:avLst/>
          </a:prstGeom>
        </p:spPr>
        <p:txBody>
          <a:bodyPr vert="horz" lIns="94218" tIns="47109" rIns="94218" bIns="47109" rtlCol="0" anchor="b"/>
          <a:lstStyle>
            <a:lvl1pPr algn="r">
              <a:defRPr sz="1200"/>
            </a:lvl1pPr>
          </a:lstStyle>
          <a:p>
            <a:fld id="{1549BD31-9227-4E81-8AEA-06493D4EC36A}" type="slidenum">
              <a:rPr lang="es-DO" smtClean="0"/>
              <a:pPr/>
              <a:t>‹#›</a:t>
            </a:fld>
            <a:endParaRPr lang="es-DO"/>
          </a:p>
        </p:txBody>
      </p:sp>
    </p:spTree>
    <p:extLst>
      <p:ext uri="{BB962C8B-B14F-4D97-AF65-F5344CB8AC3E}">
        <p14:creationId xmlns:p14="http://schemas.microsoft.com/office/powerpoint/2010/main" val="263030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917825" y="531813"/>
            <a:ext cx="3552825" cy="2663825"/>
          </a:xfrm>
        </p:spPr>
      </p:sp>
      <p:sp>
        <p:nvSpPr>
          <p:cNvPr id="3" name="2 Marcador de notas"/>
          <p:cNvSpPr>
            <a:spLocks noGrp="1"/>
          </p:cNvSpPr>
          <p:nvPr>
            <p:ph type="body" idx="1"/>
          </p:nvPr>
        </p:nvSpPr>
        <p:spPr/>
        <p:txBody>
          <a:bodyPr>
            <a:normAutofit/>
          </a:bodyPr>
          <a:lstStyle/>
          <a:p>
            <a:fld id="{FE52C2C7-088B-48D9-82CD-5862A50CDEEF}" type="slidenum">
              <a:rPr lang="es-DO" smtClean="0"/>
              <a:pPr/>
              <a:t>1</a:t>
            </a:fld>
            <a:endParaRPr lang="es-DO" dirty="0"/>
          </a:p>
        </p:txBody>
      </p:sp>
    </p:spTree>
    <p:extLst>
      <p:ext uri="{BB962C8B-B14F-4D97-AF65-F5344CB8AC3E}">
        <p14:creationId xmlns:p14="http://schemas.microsoft.com/office/powerpoint/2010/main" val="89809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10</a:t>
            </a:fld>
            <a:endParaRPr lang="es-DO"/>
          </a:p>
        </p:txBody>
      </p:sp>
    </p:spTree>
    <p:extLst>
      <p:ext uri="{BB962C8B-B14F-4D97-AF65-F5344CB8AC3E}">
        <p14:creationId xmlns:p14="http://schemas.microsoft.com/office/powerpoint/2010/main" val="76797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11</a:t>
            </a:fld>
            <a:endParaRPr lang="es-DO"/>
          </a:p>
        </p:txBody>
      </p:sp>
    </p:spTree>
    <p:extLst>
      <p:ext uri="{BB962C8B-B14F-4D97-AF65-F5344CB8AC3E}">
        <p14:creationId xmlns:p14="http://schemas.microsoft.com/office/powerpoint/2010/main" val="279167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12</a:t>
            </a:fld>
            <a:endParaRPr lang="es-DO"/>
          </a:p>
        </p:txBody>
      </p:sp>
    </p:spTree>
    <p:extLst>
      <p:ext uri="{BB962C8B-B14F-4D97-AF65-F5344CB8AC3E}">
        <p14:creationId xmlns:p14="http://schemas.microsoft.com/office/powerpoint/2010/main" val="396330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15</a:t>
            </a:fld>
            <a:endParaRPr lang="es-DO"/>
          </a:p>
        </p:txBody>
      </p:sp>
    </p:spTree>
    <p:extLst>
      <p:ext uri="{BB962C8B-B14F-4D97-AF65-F5344CB8AC3E}">
        <p14:creationId xmlns:p14="http://schemas.microsoft.com/office/powerpoint/2010/main" val="212138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16</a:t>
            </a:fld>
            <a:endParaRPr lang="es-DO"/>
          </a:p>
        </p:txBody>
      </p:sp>
    </p:spTree>
    <p:extLst>
      <p:ext uri="{BB962C8B-B14F-4D97-AF65-F5344CB8AC3E}">
        <p14:creationId xmlns:p14="http://schemas.microsoft.com/office/powerpoint/2010/main" val="556900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17</a:t>
            </a:fld>
            <a:endParaRPr lang="es-DO"/>
          </a:p>
        </p:txBody>
      </p:sp>
    </p:spTree>
    <p:extLst>
      <p:ext uri="{BB962C8B-B14F-4D97-AF65-F5344CB8AC3E}">
        <p14:creationId xmlns:p14="http://schemas.microsoft.com/office/powerpoint/2010/main" val="102557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18</a:t>
            </a:fld>
            <a:endParaRPr lang="es-DO"/>
          </a:p>
        </p:txBody>
      </p:sp>
    </p:spTree>
    <p:extLst>
      <p:ext uri="{BB962C8B-B14F-4D97-AF65-F5344CB8AC3E}">
        <p14:creationId xmlns:p14="http://schemas.microsoft.com/office/powerpoint/2010/main" val="150519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19</a:t>
            </a:fld>
            <a:endParaRPr lang="es-DO"/>
          </a:p>
        </p:txBody>
      </p:sp>
    </p:spTree>
    <p:extLst>
      <p:ext uri="{BB962C8B-B14F-4D97-AF65-F5344CB8AC3E}">
        <p14:creationId xmlns:p14="http://schemas.microsoft.com/office/powerpoint/2010/main" val="194242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20</a:t>
            </a:fld>
            <a:endParaRPr lang="es-DO"/>
          </a:p>
        </p:txBody>
      </p:sp>
    </p:spTree>
    <p:extLst>
      <p:ext uri="{BB962C8B-B14F-4D97-AF65-F5344CB8AC3E}">
        <p14:creationId xmlns:p14="http://schemas.microsoft.com/office/powerpoint/2010/main" val="417409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21</a:t>
            </a:fld>
            <a:endParaRPr lang="es-DO"/>
          </a:p>
        </p:txBody>
      </p:sp>
    </p:spTree>
    <p:extLst>
      <p:ext uri="{BB962C8B-B14F-4D97-AF65-F5344CB8AC3E}">
        <p14:creationId xmlns:p14="http://schemas.microsoft.com/office/powerpoint/2010/main" val="99973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a:t>
            </a:fld>
            <a:endParaRPr lang="es-DO"/>
          </a:p>
        </p:txBody>
      </p:sp>
    </p:spTree>
    <p:extLst>
      <p:ext uri="{BB962C8B-B14F-4D97-AF65-F5344CB8AC3E}">
        <p14:creationId xmlns:p14="http://schemas.microsoft.com/office/powerpoint/2010/main" val="63534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22</a:t>
            </a:fld>
            <a:endParaRPr lang="es-DO"/>
          </a:p>
        </p:txBody>
      </p:sp>
    </p:spTree>
    <p:extLst>
      <p:ext uri="{BB962C8B-B14F-4D97-AF65-F5344CB8AC3E}">
        <p14:creationId xmlns:p14="http://schemas.microsoft.com/office/powerpoint/2010/main" val="82053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23</a:t>
            </a:fld>
            <a:endParaRPr lang="es-DO"/>
          </a:p>
        </p:txBody>
      </p:sp>
    </p:spTree>
    <p:extLst>
      <p:ext uri="{BB962C8B-B14F-4D97-AF65-F5344CB8AC3E}">
        <p14:creationId xmlns:p14="http://schemas.microsoft.com/office/powerpoint/2010/main" val="4051097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24</a:t>
            </a:fld>
            <a:endParaRPr lang="es-DO"/>
          </a:p>
        </p:txBody>
      </p:sp>
    </p:spTree>
    <p:extLst>
      <p:ext uri="{BB962C8B-B14F-4D97-AF65-F5344CB8AC3E}">
        <p14:creationId xmlns:p14="http://schemas.microsoft.com/office/powerpoint/2010/main" val="3753370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25</a:t>
            </a:fld>
            <a:endParaRPr lang="es-DO"/>
          </a:p>
        </p:txBody>
      </p:sp>
    </p:spTree>
    <p:extLst>
      <p:ext uri="{BB962C8B-B14F-4D97-AF65-F5344CB8AC3E}">
        <p14:creationId xmlns:p14="http://schemas.microsoft.com/office/powerpoint/2010/main" val="2628588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26</a:t>
            </a:fld>
            <a:endParaRPr lang="es-DO"/>
          </a:p>
        </p:txBody>
      </p:sp>
    </p:spTree>
    <p:extLst>
      <p:ext uri="{BB962C8B-B14F-4D97-AF65-F5344CB8AC3E}">
        <p14:creationId xmlns:p14="http://schemas.microsoft.com/office/powerpoint/2010/main" val="328506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27</a:t>
            </a:fld>
            <a:endParaRPr lang="es-DO"/>
          </a:p>
        </p:txBody>
      </p:sp>
    </p:spTree>
    <p:extLst>
      <p:ext uri="{BB962C8B-B14F-4D97-AF65-F5344CB8AC3E}">
        <p14:creationId xmlns:p14="http://schemas.microsoft.com/office/powerpoint/2010/main" val="14105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3</a:t>
            </a:fld>
            <a:endParaRPr lang="es-DO"/>
          </a:p>
        </p:txBody>
      </p:sp>
    </p:spTree>
    <p:extLst>
      <p:ext uri="{BB962C8B-B14F-4D97-AF65-F5344CB8AC3E}">
        <p14:creationId xmlns:p14="http://schemas.microsoft.com/office/powerpoint/2010/main" val="220772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4</a:t>
            </a:fld>
            <a:endParaRPr lang="es-DO"/>
          </a:p>
        </p:txBody>
      </p:sp>
    </p:spTree>
    <p:extLst>
      <p:ext uri="{BB962C8B-B14F-4D97-AF65-F5344CB8AC3E}">
        <p14:creationId xmlns:p14="http://schemas.microsoft.com/office/powerpoint/2010/main" val="19276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5</a:t>
            </a:fld>
            <a:endParaRPr lang="es-DO"/>
          </a:p>
        </p:txBody>
      </p:sp>
    </p:spTree>
    <p:extLst>
      <p:ext uri="{BB962C8B-B14F-4D97-AF65-F5344CB8AC3E}">
        <p14:creationId xmlns:p14="http://schemas.microsoft.com/office/powerpoint/2010/main" val="14874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6</a:t>
            </a:fld>
            <a:endParaRPr lang="es-DO"/>
          </a:p>
        </p:txBody>
      </p:sp>
    </p:spTree>
    <p:extLst>
      <p:ext uri="{BB962C8B-B14F-4D97-AF65-F5344CB8AC3E}">
        <p14:creationId xmlns:p14="http://schemas.microsoft.com/office/powerpoint/2010/main" val="344623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7</a:t>
            </a:fld>
            <a:endParaRPr lang="es-DO"/>
          </a:p>
        </p:txBody>
      </p:sp>
    </p:spTree>
    <p:extLst>
      <p:ext uri="{BB962C8B-B14F-4D97-AF65-F5344CB8AC3E}">
        <p14:creationId xmlns:p14="http://schemas.microsoft.com/office/powerpoint/2010/main" val="248864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8</a:t>
            </a:fld>
            <a:endParaRPr lang="es-DO"/>
          </a:p>
        </p:txBody>
      </p:sp>
    </p:spTree>
    <p:extLst>
      <p:ext uri="{BB962C8B-B14F-4D97-AF65-F5344CB8AC3E}">
        <p14:creationId xmlns:p14="http://schemas.microsoft.com/office/powerpoint/2010/main" val="101497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549BD31-9227-4E81-8AEA-06493D4EC36A}" type="slidenum">
              <a:rPr lang="es-DO" smtClean="0"/>
              <a:pPr/>
              <a:t>9</a:t>
            </a:fld>
            <a:endParaRPr lang="es-DO"/>
          </a:p>
        </p:txBody>
      </p:sp>
    </p:spTree>
    <p:extLst>
      <p:ext uri="{BB962C8B-B14F-4D97-AF65-F5344CB8AC3E}">
        <p14:creationId xmlns:p14="http://schemas.microsoft.com/office/powerpoint/2010/main" val="199094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DO"/>
          </a:p>
        </p:txBody>
      </p:sp>
      <p:sp>
        <p:nvSpPr>
          <p:cNvPr id="4" name="3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Picture 2" descr="E:\Plantilla 2.jpg"/>
          <p:cNvPicPr>
            <a:picLocks noChangeAspect="1" noChangeArrowheads="1"/>
          </p:cNvPicPr>
          <p:nvPr userDrawn="1"/>
        </p:nvPicPr>
        <p:blipFill>
          <a:blip r:embed="rId2" cstate="print"/>
          <a:srcRect l="27677" t="46099" r="28242" b="9483"/>
          <a:stretch>
            <a:fillRect/>
          </a:stretch>
        </p:blipFill>
        <p:spPr bwMode="auto">
          <a:xfrm>
            <a:off x="0" y="0"/>
            <a:ext cx="9151398" cy="6858000"/>
          </a:xfrm>
          <a:prstGeom prst="rect">
            <a:avLst/>
          </a:prstGeom>
          <a:noFill/>
        </p:spPr>
      </p:pic>
      <p:sp>
        <p:nvSpPr>
          <p:cNvPr id="3" name="2 Subtítulo"/>
          <p:cNvSpPr>
            <a:spLocks noGrp="1"/>
          </p:cNvSpPr>
          <p:nvPr>
            <p:ph type="subTitle" idx="1"/>
          </p:nvPr>
        </p:nvSpPr>
        <p:spPr>
          <a:xfrm>
            <a:off x="1331640" y="4221088"/>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DO" dirty="0"/>
          </a:p>
        </p:txBody>
      </p:sp>
      <p:pic>
        <p:nvPicPr>
          <p:cNvPr id="8" name="7 Imagen" descr="Logo INDOCAL en PNG.png"/>
          <p:cNvPicPr>
            <a:picLocks noChangeAspect="1"/>
          </p:cNvPicPr>
          <p:nvPr userDrawn="1"/>
        </p:nvPicPr>
        <p:blipFill>
          <a:blip r:embed="rId3" cstate="print"/>
          <a:stretch>
            <a:fillRect/>
          </a:stretch>
        </p:blipFill>
        <p:spPr>
          <a:xfrm>
            <a:off x="3347864" y="1005112"/>
            <a:ext cx="2376264" cy="1485492"/>
          </a:xfrm>
          <a:prstGeom prst="rect">
            <a:avLst/>
          </a:prstGeom>
        </p:spPr>
      </p:pic>
      <p:sp>
        <p:nvSpPr>
          <p:cNvPr id="10" name="9 CuadroTexto"/>
          <p:cNvSpPr txBox="1"/>
          <p:nvPr userDrawn="1"/>
        </p:nvSpPr>
        <p:spPr>
          <a:xfrm>
            <a:off x="0" y="2636912"/>
            <a:ext cx="9144000" cy="584775"/>
          </a:xfrm>
          <a:prstGeom prst="rect">
            <a:avLst/>
          </a:prstGeom>
          <a:noFill/>
        </p:spPr>
        <p:txBody>
          <a:bodyPr wrap="square" rtlCol="0">
            <a:spAutoFit/>
          </a:bodyPr>
          <a:lstStyle/>
          <a:p>
            <a:pPr algn="ctr"/>
            <a:r>
              <a:rPr lang="es-DO" sz="3200" b="1" dirty="0">
                <a:solidFill>
                  <a:srgbClr val="002060"/>
                </a:solidFill>
                <a:effectLst>
                  <a:outerShdw blurRad="38100" dist="38100" dir="2700000" algn="tl">
                    <a:srgbClr val="000000">
                      <a:alpha val="43137"/>
                    </a:srgbClr>
                  </a:outerShdw>
                </a:effectLst>
              </a:rPr>
              <a:t>Instituto</a:t>
            </a:r>
            <a:r>
              <a:rPr lang="es-DO" sz="3200" b="1" baseline="0" dirty="0">
                <a:solidFill>
                  <a:srgbClr val="002060"/>
                </a:solidFill>
                <a:effectLst>
                  <a:outerShdw blurRad="38100" dist="38100" dir="2700000" algn="tl">
                    <a:srgbClr val="000000">
                      <a:alpha val="43137"/>
                    </a:srgbClr>
                  </a:outerShdw>
                </a:effectLst>
              </a:rPr>
              <a:t> Dominicano para la Calidad</a:t>
            </a:r>
            <a:endParaRPr lang="es-DO" sz="3200" b="1" dirty="0">
              <a:solidFill>
                <a:srgbClr val="002060"/>
              </a:solidFill>
              <a:effectLst>
                <a:outerShdw blurRad="38100" dist="38100" dir="2700000" algn="tl">
                  <a:srgbClr val="000000">
                    <a:alpha val="43137"/>
                  </a:srgbClr>
                </a:outerShdw>
              </a:effectLst>
            </a:endParaRPr>
          </a:p>
        </p:txBody>
      </p:sp>
      <p:sp>
        <p:nvSpPr>
          <p:cNvPr id="13" name="12 Marcador de pie de página"/>
          <p:cNvSpPr>
            <a:spLocks noGrp="1"/>
          </p:cNvSpPr>
          <p:nvPr>
            <p:ph type="ftr" sz="quarter" idx="12"/>
          </p:nvPr>
        </p:nvSpPr>
        <p:spPr/>
        <p:txBody>
          <a:bodyPr/>
          <a:lstStyle/>
          <a:p>
            <a:endParaRPr lang="es-DO"/>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18" name="Picture 2" descr="E:\Plantilla 2.jpg"/>
          <p:cNvPicPr>
            <a:picLocks noChangeAspect="1" noChangeArrowheads="1"/>
          </p:cNvPicPr>
          <p:nvPr userDrawn="1"/>
        </p:nvPicPr>
        <p:blipFill>
          <a:blip r:embed="rId2" cstate="print"/>
          <a:srcRect l="27677" t="46099" r="28242" b="9483"/>
          <a:stretch>
            <a:fillRect/>
          </a:stretch>
        </p:blipFill>
        <p:spPr bwMode="auto">
          <a:xfrm>
            <a:off x="0" y="3645024"/>
            <a:ext cx="9151398" cy="3212976"/>
          </a:xfrm>
          <a:prstGeom prst="rect">
            <a:avLst/>
          </a:prstGeom>
          <a:noFill/>
        </p:spPr>
      </p:pic>
      <p:sp>
        <p:nvSpPr>
          <p:cNvPr id="3" name="2 Marcador de contenido"/>
          <p:cNvSpPr>
            <a:spLocks noGrp="1"/>
          </p:cNvSpPr>
          <p:nvPr>
            <p:ph idx="1"/>
          </p:nvPr>
        </p:nvSpPr>
        <p:spPr>
          <a:xfrm>
            <a:off x="457200" y="2276872"/>
            <a:ext cx="8229600" cy="3849291"/>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DO" dirty="0"/>
          </a:p>
        </p:txBody>
      </p:sp>
      <p:pic>
        <p:nvPicPr>
          <p:cNvPr id="8" name="7 Imagen" descr="base para presentacion.png"/>
          <p:cNvPicPr>
            <a:picLocks noChangeAspect="1"/>
          </p:cNvPicPr>
          <p:nvPr userDrawn="1"/>
        </p:nvPicPr>
        <p:blipFill>
          <a:blip r:embed="rId3" cstate="print"/>
          <a:stretch>
            <a:fillRect/>
          </a:stretch>
        </p:blipFill>
        <p:spPr>
          <a:xfrm>
            <a:off x="0" y="5942062"/>
            <a:ext cx="9144000" cy="915938"/>
          </a:xfrm>
          <a:prstGeom prst="rect">
            <a:avLst/>
          </a:prstGeom>
        </p:spPr>
      </p:pic>
      <p:pic>
        <p:nvPicPr>
          <p:cNvPr id="9" name="8 Imagen" descr="Logo INDOCAL en PNG.png"/>
          <p:cNvPicPr>
            <a:picLocks noChangeAspect="1"/>
          </p:cNvPicPr>
          <p:nvPr userDrawn="1"/>
        </p:nvPicPr>
        <p:blipFill>
          <a:blip r:embed="rId4" cstate="print"/>
          <a:stretch>
            <a:fillRect/>
          </a:stretch>
        </p:blipFill>
        <p:spPr>
          <a:xfrm>
            <a:off x="7812360" y="260648"/>
            <a:ext cx="1036687" cy="648072"/>
          </a:xfrm>
          <a:prstGeom prst="rect">
            <a:avLst/>
          </a:prstGeom>
        </p:spPr>
      </p:pic>
      <p:sp>
        <p:nvSpPr>
          <p:cNvPr id="15" name="14 CuadroTexto"/>
          <p:cNvSpPr txBox="1"/>
          <p:nvPr userDrawn="1"/>
        </p:nvSpPr>
        <p:spPr>
          <a:xfrm>
            <a:off x="5436096" y="334397"/>
            <a:ext cx="2376264" cy="646331"/>
          </a:xfrm>
          <a:prstGeom prst="rect">
            <a:avLst/>
          </a:prstGeom>
          <a:noFill/>
        </p:spPr>
        <p:txBody>
          <a:bodyPr wrap="square" rtlCol="0">
            <a:spAutoFit/>
          </a:bodyPr>
          <a:lstStyle/>
          <a:p>
            <a:pPr algn="r"/>
            <a:r>
              <a:rPr lang="es-DO" dirty="0"/>
              <a:t>Instituto Dominicano</a:t>
            </a:r>
            <a:r>
              <a:rPr lang="es-DO" baseline="0" dirty="0"/>
              <a:t> para la Calidad</a:t>
            </a:r>
            <a:endParaRPr lang="es-DO" dirty="0"/>
          </a:p>
        </p:txBody>
      </p:sp>
      <p:sp>
        <p:nvSpPr>
          <p:cNvPr id="13" name="21 Marcador de pie de página"/>
          <p:cNvSpPr>
            <a:spLocks noGrp="1"/>
          </p:cNvSpPr>
          <p:nvPr>
            <p:ph type="ftr" sz="quarter" idx="12"/>
          </p:nvPr>
        </p:nvSpPr>
        <p:spPr>
          <a:xfrm>
            <a:off x="1316360" y="6448251"/>
            <a:ext cx="2895600" cy="365125"/>
          </a:xfrm>
        </p:spPr>
        <p:txBody>
          <a:bodyPr/>
          <a:lstStyle>
            <a:lvl1pPr algn="l">
              <a:defRPr>
                <a:solidFill>
                  <a:schemeClr val="bg1"/>
                </a:solidFill>
              </a:defRPr>
            </a:lvl1pPr>
          </a:lstStyle>
          <a:p>
            <a:endParaRPr lang="es-DO" dirty="0"/>
          </a:p>
        </p:txBody>
      </p:sp>
      <p:sp>
        <p:nvSpPr>
          <p:cNvPr id="20" name="16 Marcador de texto"/>
          <p:cNvSpPr>
            <a:spLocks noGrp="1"/>
          </p:cNvSpPr>
          <p:nvPr>
            <p:ph type="body" sz="quarter" idx="14" hasCustomPrompt="1"/>
          </p:nvPr>
        </p:nvSpPr>
        <p:spPr>
          <a:xfrm>
            <a:off x="467544" y="1052736"/>
            <a:ext cx="8208143" cy="1152525"/>
          </a:xfrm>
          <a:prstGeom prst="rect">
            <a:avLst/>
          </a:prstGeom>
        </p:spPr>
        <p:txBody>
          <a:bodyPr/>
          <a:lstStyle>
            <a:lvl1pPr algn="ctr">
              <a:buNone/>
              <a:defRPr sz="3600" b="1">
                <a:effectLst/>
              </a:defRPr>
            </a:lvl1pPr>
          </a:lstStyle>
          <a:p>
            <a:pPr lvl="0"/>
            <a:r>
              <a:rPr lang="es-ES" dirty="0"/>
              <a:t>Haga clic para modificar el estilo               de texto del patrón</a:t>
            </a:r>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ítulo y objetos">
    <p:spTree>
      <p:nvGrpSpPr>
        <p:cNvPr id="1" name=""/>
        <p:cNvGrpSpPr/>
        <p:nvPr/>
      </p:nvGrpSpPr>
      <p:grpSpPr>
        <a:xfrm>
          <a:off x="0" y="0"/>
          <a:ext cx="0" cy="0"/>
          <a:chOff x="0" y="0"/>
          <a:chExt cx="0" cy="0"/>
        </a:xfrm>
      </p:grpSpPr>
      <p:pic>
        <p:nvPicPr>
          <p:cNvPr id="18" name="Picture 2" descr="E:\Plantilla 2.jpg"/>
          <p:cNvPicPr>
            <a:picLocks noChangeAspect="1" noChangeArrowheads="1"/>
          </p:cNvPicPr>
          <p:nvPr userDrawn="1"/>
        </p:nvPicPr>
        <p:blipFill>
          <a:blip r:embed="rId2" cstate="print"/>
          <a:srcRect l="27677" t="46099" r="28242" b="9483"/>
          <a:stretch>
            <a:fillRect/>
          </a:stretch>
        </p:blipFill>
        <p:spPr bwMode="auto">
          <a:xfrm>
            <a:off x="0" y="3645024"/>
            <a:ext cx="9151398" cy="3212976"/>
          </a:xfrm>
          <a:prstGeom prst="rect">
            <a:avLst/>
          </a:prstGeom>
          <a:noFill/>
        </p:spPr>
      </p:pic>
      <p:sp>
        <p:nvSpPr>
          <p:cNvPr id="3" name="2 Marcador de contenido"/>
          <p:cNvSpPr>
            <a:spLocks noGrp="1"/>
          </p:cNvSpPr>
          <p:nvPr>
            <p:ph idx="1"/>
          </p:nvPr>
        </p:nvSpPr>
        <p:spPr>
          <a:xfrm>
            <a:off x="457200" y="2276872"/>
            <a:ext cx="8229600" cy="3849291"/>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DO" dirty="0"/>
          </a:p>
        </p:txBody>
      </p:sp>
      <p:pic>
        <p:nvPicPr>
          <p:cNvPr id="8" name="7 Imagen" descr="base para presentacion.png"/>
          <p:cNvPicPr>
            <a:picLocks noChangeAspect="1"/>
          </p:cNvPicPr>
          <p:nvPr userDrawn="1"/>
        </p:nvPicPr>
        <p:blipFill>
          <a:blip r:embed="rId3" cstate="print"/>
          <a:stretch>
            <a:fillRect/>
          </a:stretch>
        </p:blipFill>
        <p:spPr>
          <a:xfrm>
            <a:off x="0" y="5942062"/>
            <a:ext cx="9144000" cy="915938"/>
          </a:xfrm>
          <a:prstGeom prst="rect">
            <a:avLst/>
          </a:prstGeom>
        </p:spPr>
      </p:pic>
      <p:pic>
        <p:nvPicPr>
          <p:cNvPr id="9" name="8 Imagen" descr="Logo INDOCAL en PNG.png"/>
          <p:cNvPicPr>
            <a:picLocks noChangeAspect="1"/>
          </p:cNvPicPr>
          <p:nvPr userDrawn="1"/>
        </p:nvPicPr>
        <p:blipFill>
          <a:blip r:embed="rId4" cstate="print"/>
          <a:stretch>
            <a:fillRect/>
          </a:stretch>
        </p:blipFill>
        <p:spPr>
          <a:xfrm>
            <a:off x="7812360" y="260648"/>
            <a:ext cx="1036687" cy="648072"/>
          </a:xfrm>
          <a:prstGeom prst="rect">
            <a:avLst/>
          </a:prstGeom>
        </p:spPr>
      </p:pic>
      <p:sp>
        <p:nvSpPr>
          <p:cNvPr id="15" name="14 CuadroTexto"/>
          <p:cNvSpPr txBox="1"/>
          <p:nvPr userDrawn="1"/>
        </p:nvSpPr>
        <p:spPr>
          <a:xfrm>
            <a:off x="5436096" y="334397"/>
            <a:ext cx="2376264" cy="646331"/>
          </a:xfrm>
          <a:prstGeom prst="rect">
            <a:avLst/>
          </a:prstGeom>
          <a:noFill/>
        </p:spPr>
        <p:txBody>
          <a:bodyPr wrap="square" rtlCol="0">
            <a:spAutoFit/>
          </a:bodyPr>
          <a:lstStyle/>
          <a:p>
            <a:pPr algn="r"/>
            <a:r>
              <a:rPr lang="es-DO" dirty="0"/>
              <a:t>Instituto Dominicano</a:t>
            </a:r>
            <a:r>
              <a:rPr lang="es-DO" baseline="0" dirty="0"/>
              <a:t> para la Calidad</a:t>
            </a:r>
            <a:endParaRPr lang="es-DO" dirty="0"/>
          </a:p>
        </p:txBody>
      </p:sp>
      <p:sp>
        <p:nvSpPr>
          <p:cNvPr id="13" name="21 Marcador de pie de página"/>
          <p:cNvSpPr>
            <a:spLocks noGrp="1"/>
          </p:cNvSpPr>
          <p:nvPr>
            <p:ph type="ftr" sz="quarter" idx="12"/>
          </p:nvPr>
        </p:nvSpPr>
        <p:spPr>
          <a:xfrm>
            <a:off x="1316360" y="6448251"/>
            <a:ext cx="2895600" cy="365125"/>
          </a:xfrm>
        </p:spPr>
        <p:txBody>
          <a:bodyPr/>
          <a:lstStyle>
            <a:lvl1pPr algn="l">
              <a:defRPr>
                <a:solidFill>
                  <a:schemeClr val="bg1"/>
                </a:solidFill>
              </a:defRPr>
            </a:lvl1pPr>
          </a:lstStyle>
          <a:p>
            <a:endParaRPr lang="es-DO" dirty="0"/>
          </a:p>
        </p:txBody>
      </p:sp>
      <p:sp>
        <p:nvSpPr>
          <p:cNvPr id="20" name="16 Marcador de texto"/>
          <p:cNvSpPr>
            <a:spLocks noGrp="1"/>
          </p:cNvSpPr>
          <p:nvPr>
            <p:ph type="body" sz="quarter" idx="14" hasCustomPrompt="1"/>
          </p:nvPr>
        </p:nvSpPr>
        <p:spPr>
          <a:xfrm>
            <a:off x="467544" y="1052736"/>
            <a:ext cx="8208143" cy="1152525"/>
          </a:xfrm>
          <a:prstGeom prst="rect">
            <a:avLst/>
          </a:prstGeom>
        </p:spPr>
        <p:txBody>
          <a:bodyPr/>
          <a:lstStyle>
            <a:lvl1pPr algn="ctr">
              <a:buNone/>
              <a:defRPr sz="3600" b="1">
                <a:effectLst/>
              </a:defRPr>
            </a:lvl1pPr>
          </a:lstStyle>
          <a:p>
            <a:pPr lvl="0"/>
            <a:r>
              <a:rPr lang="es-ES" dirty="0"/>
              <a:t>Haga clic para modificar el estilo               de texto del patrón</a:t>
            </a:r>
          </a:p>
        </p:txBody>
      </p:sp>
    </p:spTree>
    <p:extLst>
      <p:ext uri="{BB962C8B-B14F-4D97-AF65-F5344CB8AC3E}">
        <p14:creationId xmlns:p14="http://schemas.microsoft.com/office/powerpoint/2010/main" val="23067233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D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4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6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DO"/>
          </a:p>
        </p:txBody>
      </p:sp>
      <p:sp>
        <p:nvSpPr>
          <p:cNvPr id="3" name="2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2182FED-F4A9-412F-B6BD-CDD9C61E1E75}" type="datetimeFigureOut">
              <a:rPr lang="es-DO" smtClean="0"/>
              <a:pPr/>
              <a:t>17/6/2022</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0DC633A-9B3F-4A32-B20F-A4112F9B76C1}" type="slidenum">
              <a:rPr lang="es-DO" smtClean="0"/>
              <a:pPr/>
              <a:t>‹#›</a:t>
            </a:fld>
            <a:endParaRPr lang="es-DO"/>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82FED-F4A9-412F-B6BD-CDD9C61E1E75}" type="datetimeFigureOut">
              <a:rPr lang="es-DO" smtClean="0"/>
              <a:pPr/>
              <a:t>17/6/2022</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C633A-9B3F-4A32-B20F-A4112F9B76C1}" type="slidenum">
              <a:rPr lang="es-DO" smtClean="0"/>
              <a:pPr/>
              <a:t>‹#›</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 id="2147483681" r:id="rId14"/>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59.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Subtítulo"/>
          <p:cNvSpPr>
            <a:spLocks noGrp="1"/>
          </p:cNvSpPr>
          <p:nvPr>
            <p:ph type="subTitle" idx="1"/>
          </p:nvPr>
        </p:nvSpPr>
        <p:spPr/>
        <p:txBody>
          <a:bodyPr>
            <a:normAutofit/>
          </a:bodyPr>
          <a:lstStyle/>
          <a:p>
            <a:endParaRPr lang="es-DO" b="1" dirty="0"/>
          </a:p>
          <a:p>
            <a:endParaRPr lang="en-US" sz="2400" b="1" dirty="0">
              <a:solidFill>
                <a:schemeClr val="tx1"/>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221088"/>
            <a:ext cx="3528393" cy="2243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1 Título"/>
          <p:cNvSpPr txBox="1">
            <a:spLocks/>
          </p:cNvSpPr>
          <p:nvPr/>
        </p:nvSpPr>
        <p:spPr>
          <a:xfrm>
            <a:off x="455340" y="3498262"/>
            <a:ext cx="8153400" cy="72008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4000" b="1" dirty="0">
                <a:solidFill>
                  <a:srgbClr val="002060"/>
                </a:solidFill>
              </a:rPr>
              <a:t>…………………………………………………………………………………………………………………………………………………………………………………………………………………………………………………………………………………………………………………………………………………………………………………………………………………………………………………………………………………………..</a:t>
            </a: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r>
              <a:rPr lang="en-US" sz="8000" b="1" dirty="0">
                <a:solidFill>
                  <a:srgbClr val="002060"/>
                </a:solidFill>
              </a:rPr>
              <a:t>Experiences in the Dominican Republic with NORDOM 775 standard. Management System for Gender Equality.</a:t>
            </a:r>
            <a:endParaRPr lang="es-DO" sz="4000" b="1" dirty="0">
              <a:solidFill>
                <a:srgbClr val="002060"/>
              </a:solidFill>
            </a:endParaRPr>
          </a:p>
          <a:p>
            <a:endParaRPr lang="es-DO" sz="4000" b="1" dirty="0">
              <a:solidFill>
                <a:srgbClr val="002060"/>
              </a:solidFill>
            </a:endParaRPr>
          </a:p>
          <a:p>
            <a:endParaRPr lang="es-DO" sz="4000" b="1" i="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r>
              <a:rPr lang="es-DO" sz="4000" b="1" dirty="0">
                <a:solidFill>
                  <a:srgbClr val="002060"/>
                </a:solidFill>
              </a:rPr>
              <a:t>		</a:t>
            </a:r>
          </a:p>
          <a:p>
            <a:r>
              <a:rPr lang="es-DO" sz="4000" b="1" dirty="0">
                <a:solidFill>
                  <a:srgbClr val="002060"/>
                </a:solidFill>
              </a:rPr>
              <a:t>	</a:t>
            </a: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endParaRPr lang="es-DO" sz="4000" b="1" dirty="0">
              <a:solidFill>
                <a:srgbClr val="002060"/>
              </a:solidFill>
            </a:endParaRPr>
          </a:p>
          <a:p>
            <a:br>
              <a:rPr lang="es-DO" b="1" dirty="0">
                <a:solidFill>
                  <a:srgbClr val="002060"/>
                </a:solidFill>
              </a:rPr>
            </a:br>
            <a:endParaRPr lang="es-DO" dirty="0"/>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67544" y="1988840"/>
            <a:ext cx="8352928" cy="3849291"/>
          </a:xfrm>
        </p:spPr>
        <p:txBody>
          <a:bodyPr>
            <a:normAutofit fontScale="85000" lnSpcReduction="10000"/>
          </a:bodyPr>
          <a:lstStyle/>
          <a:p>
            <a:pPr algn="just"/>
            <a:r>
              <a:rPr lang="en-US" dirty="0"/>
              <a:t>The standard contemplates a Gender Equality Management System (SGIG) that integrates political actions and eliminates gaps between men and women.</a:t>
            </a:r>
          </a:p>
          <a:p>
            <a:pPr algn="just"/>
            <a:r>
              <a:rPr lang="en-US" dirty="0"/>
              <a:t>Certifiable technical standard of voluntary compliance.</a:t>
            </a:r>
          </a:p>
          <a:p>
            <a:pPr algn="just"/>
            <a:r>
              <a:rPr lang="en-US" dirty="0"/>
              <a:t>Based on the PDCA cycle (Plan, Do, Check and Act).</a:t>
            </a:r>
          </a:p>
          <a:p>
            <a:pPr algn="just"/>
            <a:r>
              <a:rPr lang="en-US" dirty="0"/>
              <a:t>It can be applied by public and private institutions of any size.</a:t>
            </a:r>
            <a:endParaRPr lang="es-DO" dirty="0"/>
          </a:p>
          <a:p>
            <a:endParaRPr lang="en-US" dirty="0"/>
          </a:p>
        </p:txBody>
      </p:sp>
      <p:sp>
        <p:nvSpPr>
          <p:cNvPr id="3" name="Marcador de texto 2"/>
          <p:cNvSpPr>
            <a:spLocks noGrp="1"/>
          </p:cNvSpPr>
          <p:nvPr>
            <p:ph type="body" sz="quarter" idx="14"/>
          </p:nvPr>
        </p:nvSpPr>
        <p:spPr/>
        <p:txBody>
          <a:bodyPr/>
          <a:lstStyle/>
          <a:p>
            <a:r>
              <a:rPr lang="es-DO" dirty="0">
                <a:solidFill>
                  <a:srgbClr val="002060"/>
                </a:solidFill>
              </a:rPr>
              <a:t>NORDOM 775 General </a:t>
            </a:r>
            <a:r>
              <a:rPr lang="es-DO" dirty="0" err="1">
                <a:solidFill>
                  <a:srgbClr val="002060"/>
                </a:solidFill>
              </a:rPr>
              <a:t>Details</a:t>
            </a:r>
            <a:endParaRPr lang="en-US" dirty="0">
              <a:solidFill>
                <a:srgbClr val="002060"/>
              </a:solidFill>
            </a:endParaRPr>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2336" b="92056" l="9362" r="89362">
                        <a14:foregroundMark x1="43830" y1="17757" x2="22553" y2="28037"/>
                        <a14:foregroundMark x1="75745" y1="72897" x2="60000" y2="82710"/>
                        <a14:foregroundMark x1="68936" y1="74299" x2="68936" y2="74299"/>
                        <a14:foregroundMark x1="80426" y1="41121" x2="80426" y2="41121"/>
                        <a14:foregroundMark x1="78298" y1="37383" x2="78298" y2="37383"/>
                        <a14:foregroundMark x1="67660" y1="18692" x2="81702" y2="43458"/>
                        <a14:foregroundMark x1="42128" y1="14486" x2="26383" y2="28972"/>
                        <a14:foregroundMark x1="38298" y1="14953" x2="27234" y2="21963"/>
                        <a14:foregroundMark x1="17021" y1="54673" x2="35319" y2="77570"/>
                        <a14:foregroundMark x1="20426" y1="61215" x2="33191" y2="80841"/>
                        <a14:foregroundMark x1="20426" y1="64953" x2="20426" y2="64953"/>
                        <a14:foregroundMark x1="22128" y1="67757" x2="22128" y2="67757"/>
                        <a14:foregroundMark x1="19574" y1="62150" x2="26809" y2="75234"/>
                      </a14:backgroundRemoval>
                    </a14:imgEffect>
                  </a14:imgLayer>
                </a14:imgProps>
              </a:ext>
            </a:extLst>
          </a:blip>
          <a:stretch>
            <a:fillRect/>
          </a:stretch>
        </p:blipFill>
        <p:spPr>
          <a:xfrm>
            <a:off x="6516216" y="4581128"/>
            <a:ext cx="2016224" cy="1836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87100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a:xfrm>
            <a:off x="6156176" y="2852737"/>
            <a:ext cx="2663527" cy="1152525"/>
          </a:xfrm>
        </p:spPr>
        <p:txBody>
          <a:bodyPr>
            <a:normAutofit fontScale="85000" lnSpcReduction="10000"/>
          </a:bodyPr>
          <a:lstStyle/>
          <a:p>
            <a:r>
              <a:rPr lang="en-US" dirty="0">
                <a:solidFill>
                  <a:srgbClr val="002060"/>
                </a:solidFill>
              </a:rPr>
              <a:t>Structure of the Standard</a:t>
            </a:r>
          </a:p>
        </p:txBody>
      </p:sp>
      <p:pic>
        <p:nvPicPr>
          <p:cNvPr id="7" name="Imagen 6"/>
          <p:cNvPicPr/>
          <p:nvPr/>
        </p:nvPicPr>
        <p:blipFill>
          <a:blip r:embed="rId3"/>
          <a:stretch>
            <a:fillRect/>
          </a:stretch>
        </p:blipFill>
        <p:spPr>
          <a:xfrm>
            <a:off x="23529" y="0"/>
            <a:ext cx="5628592"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095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p:cNvSpPr txBox="1">
            <a:spLocks/>
          </p:cNvSpPr>
          <p:nvPr/>
        </p:nvSpPr>
        <p:spPr>
          <a:xfrm>
            <a:off x="6251134" y="2852737"/>
            <a:ext cx="2663527" cy="1152525"/>
          </a:xfrm>
          <a:prstGeom prst="rect">
            <a:avLst/>
          </a:prstGeom>
        </p:spPr>
        <p:txBody>
          <a:bodyPr vert="horz" lIns="91440" tIns="45720" rIns="91440" bIns="45720" rtlCol="0">
            <a:normAutofit fontScale="85000" lnSpcReduction="10000"/>
          </a:bodyPr>
          <a:lstStyle>
            <a:lvl1pPr marL="342900" indent="-342900" algn="ctr" defTabSz="914400" rtl="0" eaLnBrk="1" latinLnBrk="0" hangingPunct="1">
              <a:spcBef>
                <a:spcPct val="20000"/>
              </a:spcBef>
              <a:buFont typeface="Arial" pitchFamily="34" charset="0"/>
              <a:buNone/>
              <a:defRPr sz="3600" b="1"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2060"/>
                </a:solidFill>
              </a:rPr>
              <a:t>Structure of the Standard</a:t>
            </a:r>
          </a:p>
        </p:txBody>
      </p:sp>
      <p:pic>
        <p:nvPicPr>
          <p:cNvPr id="3" name="Imagen 2"/>
          <p:cNvPicPr>
            <a:picLocks noChangeAspect="1"/>
          </p:cNvPicPr>
          <p:nvPr/>
        </p:nvPicPr>
        <p:blipFill>
          <a:blip r:embed="rId3"/>
          <a:stretch>
            <a:fillRect/>
          </a:stretch>
        </p:blipFill>
        <p:spPr>
          <a:xfrm>
            <a:off x="-12453" y="0"/>
            <a:ext cx="544854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208464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 Gender Equality , Free Transparent Clipart - ClipartKey"/>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61" y="2348880"/>
            <a:ext cx="3262540"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131840" y="1225495"/>
            <a:ext cx="5472608" cy="2246769"/>
          </a:xfrm>
          <a:prstGeom prst="rect">
            <a:avLst/>
          </a:prstGeom>
        </p:spPr>
        <p:txBody>
          <a:bodyPr wrap="square">
            <a:spAutoFit/>
          </a:bodyPr>
          <a:lstStyle/>
          <a:p>
            <a:r>
              <a:rPr lang="en-US" sz="2800" b="1" dirty="0">
                <a:solidFill>
                  <a:srgbClr val="002060"/>
                </a:solidFill>
                <a:latin typeface="+mj-lt"/>
              </a:rPr>
              <a:t>Question:  </a:t>
            </a:r>
            <a:br>
              <a:rPr lang="en-US" sz="2800" b="1" dirty="0">
                <a:solidFill>
                  <a:srgbClr val="002060"/>
                </a:solidFill>
                <a:latin typeface="+mj-lt"/>
              </a:rPr>
            </a:br>
            <a:endParaRPr lang="en-US" sz="2800" b="1" dirty="0">
              <a:solidFill>
                <a:srgbClr val="002060"/>
              </a:solidFill>
              <a:latin typeface="+mj-lt"/>
            </a:endParaRPr>
          </a:p>
          <a:p>
            <a:r>
              <a:rPr lang="en-US" sz="2800" b="1" dirty="0">
                <a:solidFill>
                  <a:srgbClr val="002060"/>
                </a:solidFill>
                <a:latin typeface="+mj-lt"/>
              </a:rPr>
              <a:t>Do you think that COVID-19 has improved the situation on gender equality issues?</a:t>
            </a:r>
            <a:endParaRPr lang="en-US" sz="2800" b="1" i="0" dirty="0">
              <a:solidFill>
                <a:srgbClr val="002060"/>
              </a:solidFill>
              <a:effectLst/>
              <a:latin typeface="+mj-lt"/>
            </a:endParaRPr>
          </a:p>
        </p:txBody>
      </p:sp>
    </p:spTree>
    <p:extLst>
      <p:ext uri="{BB962C8B-B14F-4D97-AF65-F5344CB8AC3E}">
        <p14:creationId xmlns:p14="http://schemas.microsoft.com/office/powerpoint/2010/main" val="93298635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1385" r="40939" b="309"/>
          <a:stretch/>
        </p:blipFill>
        <p:spPr>
          <a:xfrm>
            <a:off x="52656" y="1196752"/>
            <a:ext cx="3240360" cy="5112568"/>
          </a:xfrm>
          <a:prstGeom prst="rect">
            <a:avLst/>
          </a:prstGeom>
        </p:spPr>
      </p:pic>
      <p:pic>
        <p:nvPicPr>
          <p:cNvPr id="9" name="Imagen 8"/>
          <p:cNvPicPr>
            <a:picLocks noChangeAspect="1"/>
          </p:cNvPicPr>
          <p:nvPr/>
        </p:nvPicPr>
        <p:blipFill rotWithShape="1">
          <a:blip r:embed="rId2"/>
          <a:srcRect l="57748" t="6923" r="9440" b="44616"/>
          <a:stretch/>
        </p:blipFill>
        <p:spPr>
          <a:xfrm>
            <a:off x="6259045" y="1052736"/>
            <a:ext cx="2417411" cy="3384376"/>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3"/>
          <a:stretch>
            <a:fillRect/>
          </a:stretch>
        </p:blipFill>
        <p:spPr>
          <a:xfrm>
            <a:off x="3276928" y="1052736"/>
            <a:ext cx="2993551" cy="3384376"/>
          </a:xfrm>
          <a:prstGeom prst="rect">
            <a:avLst/>
          </a:prstGeom>
        </p:spPr>
      </p:pic>
      <p:pic>
        <p:nvPicPr>
          <p:cNvPr id="7" name="Imagen 6"/>
          <p:cNvPicPr>
            <a:picLocks noChangeAspect="1"/>
          </p:cNvPicPr>
          <p:nvPr/>
        </p:nvPicPr>
        <p:blipFill>
          <a:blip r:embed="rId4"/>
          <a:stretch>
            <a:fillRect/>
          </a:stretch>
        </p:blipFill>
        <p:spPr>
          <a:xfrm>
            <a:off x="3283863" y="4437112"/>
            <a:ext cx="5392593" cy="1882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02435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a:xfrm>
            <a:off x="107504" y="332656"/>
            <a:ext cx="5399831" cy="576064"/>
          </a:xfrm>
        </p:spPr>
        <p:txBody>
          <a:bodyPr>
            <a:noAutofit/>
          </a:bodyPr>
          <a:lstStyle/>
          <a:p>
            <a:r>
              <a:rPr lang="es-DO" sz="4400" dirty="0">
                <a:solidFill>
                  <a:srgbClr val="002060"/>
                </a:solidFill>
              </a:rPr>
              <a:t>8 </a:t>
            </a:r>
            <a:r>
              <a:rPr lang="es-DO" sz="4400" dirty="0" err="1">
                <a:solidFill>
                  <a:srgbClr val="002060"/>
                </a:solidFill>
              </a:rPr>
              <a:t>Dimensions</a:t>
            </a:r>
            <a:endParaRPr lang="en-US" sz="4400" dirty="0">
              <a:solidFill>
                <a:srgbClr val="002060"/>
              </a:solidFill>
            </a:endParaRPr>
          </a:p>
        </p:txBody>
      </p:sp>
      <p:sp>
        <p:nvSpPr>
          <p:cNvPr id="4" name="14 Rectángulo"/>
          <p:cNvSpPr/>
          <p:nvPr/>
        </p:nvSpPr>
        <p:spPr>
          <a:xfrm>
            <a:off x="467544" y="1124744"/>
            <a:ext cx="655272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DO" sz="2400" dirty="0">
                <a:solidFill>
                  <a:srgbClr val="002060"/>
                </a:solidFill>
              </a:rPr>
              <a:t>1- </a:t>
            </a:r>
            <a:r>
              <a:rPr lang="en-US" sz="2400" dirty="0">
                <a:solidFill>
                  <a:srgbClr val="002060"/>
                </a:solidFill>
              </a:rPr>
              <a:t>Management and organization dimension within the company / institution</a:t>
            </a:r>
            <a:endParaRPr lang="es-DO" sz="2400" dirty="0">
              <a:solidFill>
                <a:srgbClr val="002060"/>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3929420288"/>
              </p:ext>
            </p:extLst>
          </p:nvPr>
        </p:nvGraphicFramePr>
        <p:xfrm>
          <a:off x="467544" y="2204864"/>
          <a:ext cx="8280921" cy="3744416"/>
        </p:xfrm>
        <a:graphic>
          <a:graphicData uri="http://schemas.openxmlformats.org/drawingml/2006/table">
            <a:tbl>
              <a:tblPr firstRow="1" bandRow="1">
                <a:tableStyleId>{5940675A-B579-460E-94D1-54222C63F5DA}</a:tableStyleId>
              </a:tblPr>
              <a:tblGrid>
                <a:gridCol w="2180814">
                  <a:extLst>
                    <a:ext uri="{9D8B030D-6E8A-4147-A177-3AD203B41FA5}">
                      <a16:colId xmlns:a16="http://schemas.microsoft.com/office/drawing/2014/main" val="20000"/>
                    </a:ext>
                  </a:extLst>
                </a:gridCol>
                <a:gridCol w="1707619">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2346523">
                <a:tc>
                  <a:txBody>
                    <a:bodyPr/>
                    <a:lstStyle/>
                    <a:p>
                      <a:pPr algn="ctr"/>
                      <a:r>
                        <a:rPr lang="en-US" b="1" dirty="0"/>
                        <a:t>Signature</a:t>
                      </a:r>
                      <a:r>
                        <a:rPr lang="en-US" b="1" baseline="0" dirty="0"/>
                        <a:t> of </a:t>
                      </a:r>
                      <a:r>
                        <a:rPr lang="en-US" b="1" dirty="0"/>
                        <a:t>commitment letter </a:t>
                      </a:r>
                    </a:p>
                    <a:p>
                      <a:endParaRPr lang="en-US" b="1" dirty="0"/>
                    </a:p>
                  </a:txBody>
                  <a:tcPr/>
                </a:tc>
                <a:tc>
                  <a:txBody>
                    <a:bodyPr/>
                    <a:lstStyle/>
                    <a:p>
                      <a:pPr algn="ctr"/>
                      <a:r>
                        <a:rPr lang="en-US" b="1" dirty="0"/>
                        <a:t>Formulate Policies and Principles</a:t>
                      </a:r>
                    </a:p>
                  </a:txBody>
                  <a:tcPr anchor="ctr"/>
                </a:tc>
                <a:tc>
                  <a:txBody>
                    <a:bodyPr/>
                    <a:lstStyle/>
                    <a:p>
                      <a:pPr algn="ctr"/>
                      <a:r>
                        <a:rPr lang="en-US" b="1" dirty="0"/>
                        <a:t>Develop code of ethics</a:t>
                      </a:r>
                    </a:p>
                    <a:p>
                      <a:endParaRPr lang="en-US" b="1" dirty="0"/>
                    </a:p>
                  </a:txBody>
                  <a:tcPr/>
                </a:tc>
                <a:tc>
                  <a:txBody>
                    <a:bodyPr/>
                    <a:lstStyle/>
                    <a:p>
                      <a:pPr algn="ctr"/>
                      <a:r>
                        <a:rPr lang="en-US" b="1" dirty="0"/>
                        <a:t>Set up a Gender Equality Committee</a:t>
                      </a:r>
                    </a:p>
                  </a:txBody>
                  <a:tcPr/>
                </a:tc>
                <a:extLst>
                  <a:ext uri="{0D108BD9-81ED-4DB2-BD59-A6C34878D82A}">
                    <a16:rowId xmlns:a16="http://schemas.microsoft.com/office/drawing/2014/main" val="10000"/>
                  </a:ext>
                </a:extLst>
              </a:tr>
              <a:tr h="1397893">
                <a:tc>
                  <a:txBody>
                    <a:bodyPr/>
                    <a:lstStyle/>
                    <a:p>
                      <a:pPr algn="ctr"/>
                      <a:r>
                        <a:rPr lang="en-US" b="1" dirty="0"/>
                        <a:t>Appointment of delegate for Gender Equality</a:t>
                      </a:r>
                    </a:p>
                  </a:txBody>
                  <a:tcPr anchor="ctr"/>
                </a:tc>
                <a:tc gridSpan="2">
                  <a:txBody>
                    <a:bodyPr/>
                    <a:lstStyle/>
                    <a:p>
                      <a:pPr algn="l"/>
                      <a:r>
                        <a:rPr lang="en-US" b="1" dirty="0"/>
                        <a:t>   Training</a:t>
                      </a:r>
                    </a:p>
                  </a:txBody>
                  <a:tcPr anchor="ctr"/>
                </a:tc>
                <a:tc hMerge="1">
                  <a:txBody>
                    <a:bodyPr/>
                    <a:lstStyle/>
                    <a:p>
                      <a:endParaRPr lang="en-US"/>
                    </a:p>
                  </a:txBody>
                  <a:tcPr/>
                </a:tc>
                <a:tc>
                  <a:txBody>
                    <a:bodyPr/>
                    <a:lstStyle/>
                    <a:p>
                      <a:pPr algn="ctr"/>
                      <a:r>
                        <a:rPr lang="en-US" b="1" dirty="0"/>
                        <a:t>Continual</a:t>
                      </a:r>
                      <a:r>
                        <a:rPr lang="en-US" b="1" baseline="0" dirty="0"/>
                        <a:t> </a:t>
                      </a:r>
                      <a:r>
                        <a:rPr lang="en-US" b="1" dirty="0"/>
                        <a:t>improvement</a:t>
                      </a:r>
                    </a:p>
                  </a:txBody>
                  <a:tcPr anchor="ctr"/>
                </a:tc>
                <a:extLst>
                  <a:ext uri="{0D108BD9-81ED-4DB2-BD59-A6C34878D82A}">
                    <a16:rowId xmlns:a16="http://schemas.microsoft.com/office/drawing/2014/main" val="10001"/>
                  </a:ext>
                </a:extLst>
              </a:tr>
            </a:tbl>
          </a:graphicData>
        </a:graphic>
      </p:graphicFrame>
      <p:sp>
        <p:nvSpPr>
          <p:cNvPr id="17" name="23 Pergamino vertical"/>
          <p:cNvSpPr/>
          <p:nvPr/>
        </p:nvSpPr>
        <p:spPr>
          <a:xfrm>
            <a:off x="611560" y="2924944"/>
            <a:ext cx="1944217" cy="1395661"/>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1200" b="1" i="1" dirty="0">
                <a:solidFill>
                  <a:srgbClr val="002060"/>
                </a:solidFill>
              </a:rPr>
              <a:t>COMMITMENT LETTER:</a:t>
            </a:r>
          </a:p>
          <a:p>
            <a:pPr algn="ctr"/>
            <a:r>
              <a:rPr lang="es-DO" sz="1200" b="1" i="1" dirty="0">
                <a:solidFill>
                  <a:srgbClr val="002060"/>
                </a:solidFill>
              </a:rPr>
              <a:t>Senior Management </a:t>
            </a:r>
            <a:r>
              <a:rPr lang="es-DO" sz="1200" b="1" i="1" dirty="0" err="1">
                <a:solidFill>
                  <a:srgbClr val="002060"/>
                </a:solidFill>
              </a:rPr>
              <a:t>Commitment</a:t>
            </a:r>
            <a:endParaRPr lang="es-DO" sz="1200" i="1" dirty="0">
              <a:solidFill>
                <a:srgbClr val="002060"/>
              </a:solidFill>
            </a:endParaRPr>
          </a:p>
        </p:txBody>
      </p:sp>
      <p:pic>
        <p:nvPicPr>
          <p:cNvPr id="6" name="Picture 7" descr="C:\Users\kdelarosa\Desktop\COMI.jpg"/>
          <p:cNvPicPr>
            <a:picLocks noChangeAspect="1" noChangeArrowheads="1"/>
          </p:cNvPicPr>
          <p:nvPr/>
        </p:nvPicPr>
        <p:blipFill>
          <a:blip r:embed="rId3"/>
          <a:srcRect/>
          <a:stretch>
            <a:fillRect/>
          </a:stretch>
        </p:blipFill>
        <p:spPr bwMode="auto">
          <a:xfrm>
            <a:off x="6470944" y="3345801"/>
            <a:ext cx="2077184" cy="974804"/>
          </a:xfrm>
          <a:prstGeom prst="rect">
            <a:avLst/>
          </a:prstGeom>
          <a:noFill/>
        </p:spPr>
      </p:pic>
      <p:pic>
        <p:nvPicPr>
          <p:cNvPr id="19" name="Imagen 18"/>
          <p:cNvPicPr>
            <a:picLocks noChangeAspect="1"/>
          </p:cNvPicPr>
          <p:nvPr/>
        </p:nvPicPr>
        <p:blipFill>
          <a:blip r:embed="rId4"/>
          <a:stretch>
            <a:fillRect/>
          </a:stretch>
        </p:blipFill>
        <p:spPr>
          <a:xfrm>
            <a:off x="4480961" y="3178332"/>
            <a:ext cx="1789646" cy="1123003"/>
          </a:xfrm>
          <a:prstGeom prst="rect">
            <a:avLst/>
          </a:prstGeom>
        </p:spPr>
      </p:pic>
      <p:pic>
        <p:nvPicPr>
          <p:cNvPr id="4100" name="Picture 4" descr="In Praise of Training: Why You Need to Spend the Time (and Money) to Train  Your Employees - Tire Review Magaz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4725530"/>
            <a:ext cx="2197091" cy="109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55569"/>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188640"/>
            <a:ext cx="5256584" cy="1200329"/>
          </a:xfrm>
          <a:prstGeom prst="rect">
            <a:avLst/>
          </a:prstGeom>
        </p:spPr>
        <p:txBody>
          <a:bodyPr wrap="square">
            <a:spAutoFit/>
          </a:bodyPr>
          <a:lstStyle/>
          <a:p>
            <a:pPr algn="just"/>
            <a:r>
              <a:rPr lang="es-DO" sz="2400" dirty="0">
                <a:solidFill>
                  <a:srgbClr val="002060"/>
                </a:solidFill>
              </a:rPr>
              <a:t>2- </a:t>
            </a:r>
            <a:r>
              <a:rPr lang="en-US" sz="2400" dirty="0">
                <a:solidFill>
                  <a:srgbClr val="002060"/>
                </a:solidFill>
              </a:rPr>
              <a:t>Conciliation and co-responsibility dimension between family, personal and work life</a:t>
            </a:r>
            <a:endParaRPr lang="es-DO" sz="2400" dirty="0">
              <a:solidFill>
                <a:srgbClr val="00206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139607594"/>
              </p:ext>
            </p:extLst>
          </p:nvPr>
        </p:nvGraphicFramePr>
        <p:xfrm>
          <a:off x="179512" y="1484784"/>
          <a:ext cx="6264696" cy="1463040"/>
        </p:xfrm>
        <a:graphic>
          <a:graphicData uri="http://schemas.openxmlformats.org/drawingml/2006/table">
            <a:tbl>
              <a:tblPr firstRow="1" bandRow="1">
                <a:tableStyleId>{5940675A-B579-460E-94D1-54222C63F5DA}</a:tableStyleId>
              </a:tblPr>
              <a:tblGrid>
                <a:gridCol w="3132348">
                  <a:extLst>
                    <a:ext uri="{9D8B030D-6E8A-4147-A177-3AD203B41FA5}">
                      <a16:colId xmlns:a16="http://schemas.microsoft.com/office/drawing/2014/main" val="20000"/>
                    </a:ext>
                  </a:extLst>
                </a:gridCol>
                <a:gridCol w="3132348">
                  <a:extLst>
                    <a:ext uri="{9D8B030D-6E8A-4147-A177-3AD203B41FA5}">
                      <a16:colId xmlns:a16="http://schemas.microsoft.com/office/drawing/2014/main" val="20001"/>
                    </a:ext>
                  </a:extLst>
                </a:gridCol>
              </a:tblGrid>
              <a:tr h="749898">
                <a:tc>
                  <a:txBody>
                    <a:bodyPr/>
                    <a:lstStyle/>
                    <a:p>
                      <a:pPr algn="ctr"/>
                      <a:r>
                        <a:rPr lang="en-US" b="1" dirty="0"/>
                        <a:t>Licenses and Permits related to parenting</a:t>
                      </a:r>
                    </a:p>
                  </a:txBody>
                  <a:tcPr anchor="ctr"/>
                </a:tc>
                <a:tc rowSpan="2">
                  <a:txBody>
                    <a:bodyPr/>
                    <a:lstStyle/>
                    <a:p>
                      <a:pPr algn="ctr"/>
                      <a:r>
                        <a:rPr lang="en-US" b="1" dirty="0"/>
                        <a:t>Supporting services:</a:t>
                      </a:r>
                    </a:p>
                    <a:p>
                      <a:pPr marL="285750" indent="-285750" algn="ctr">
                        <a:buFont typeface="Arial" panose="020B0604020202020204" pitchFamily="34" charset="0"/>
                        <a:buChar char="•"/>
                      </a:pPr>
                      <a:r>
                        <a:rPr lang="en-US" b="1" baseline="0" dirty="0"/>
                        <a:t> </a:t>
                      </a:r>
                      <a:r>
                        <a:rPr lang="en-US" b="1" dirty="0"/>
                        <a:t>Kindergarten</a:t>
                      </a:r>
                    </a:p>
                    <a:p>
                      <a:pPr marL="285750" indent="-285750" algn="ctr">
                        <a:buFont typeface="Arial" panose="020B0604020202020204" pitchFamily="34" charset="0"/>
                        <a:buChar char="•"/>
                      </a:pPr>
                      <a:r>
                        <a:rPr lang="en-US" b="1" dirty="0"/>
                        <a:t> Help or subsidies</a:t>
                      </a:r>
                    </a:p>
                    <a:p>
                      <a:pPr marL="285750" indent="-285750" algn="ctr">
                        <a:buFont typeface="Arial" panose="020B0604020202020204" pitchFamily="34" charset="0"/>
                        <a:buChar char="•"/>
                      </a:pPr>
                      <a:r>
                        <a:rPr lang="en-US" b="1" dirty="0"/>
                        <a:t>Gift vouchers and / or discounts</a:t>
                      </a:r>
                    </a:p>
                  </a:txBody>
                  <a:tcPr anchor="ctr"/>
                </a:tc>
                <a:extLst>
                  <a:ext uri="{0D108BD9-81ED-4DB2-BD59-A6C34878D82A}">
                    <a16:rowId xmlns:a16="http://schemas.microsoft.com/office/drawing/2014/main" val="10000"/>
                  </a:ext>
                </a:extLst>
              </a:tr>
              <a:tr h="546246">
                <a:tc>
                  <a:txBody>
                    <a:bodyPr/>
                    <a:lstStyle/>
                    <a:p>
                      <a:pPr algn="ctr"/>
                      <a:r>
                        <a:rPr lang="en-US" b="1" dirty="0"/>
                        <a:t>Support for homes and vehicles</a:t>
                      </a:r>
                    </a:p>
                  </a:txBody>
                  <a:tcPr anchor="ctr"/>
                </a:tc>
                <a:tc vMerge="1">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5122" name="Picture 2" descr="Parenting in the age of COVID-19: Coping with six common challenges -  Boston Children's Discoveries"/>
          <p:cNvPicPr>
            <a:picLocks noChangeAspect="1" noChangeArrowheads="1"/>
          </p:cNvPicPr>
          <p:nvPr/>
        </p:nvPicPr>
        <p:blipFill rotWithShape="1">
          <a:blip r:embed="rId3">
            <a:extLst>
              <a:ext uri="{28A0092B-C50C-407E-A947-70E740481C1C}">
                <a14:useLocalDpi xmlns:a14="http://schemas.microsoft.com/office/drawing/2010/main" val="0"/>
              </a:ext>
            </a:extLst>
          </a:blip>
          <a:srcRect l="21854" r="22515"/>
          <a:stretch/>
        </p:blipFill>
        <p:spPr bwMode="auto">
          <a:xfrm>
            <a:off x="6660232" y="997377"/>
            <a:ext cx="2016225" cy="2180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16 Rectángulo redondeado"/>
          <p:cNvSpPr/>
          <p:nvPr/>
        </p:nvSpPr>
        <p:spPr>
          <a:xfrm>
            <a:off x="179512" y="2876743"/>
            <a:ext cx="5976664" cy="12121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DO" sz="2400" dirty="0">
                <a:solidFill>
                  <a:srgbClr val="002060"/>
                </a:solidFill>
              </a:rPr>
              <a:t>3- </a:t>
            </a:r>
            <a:r>
              <a:rPr lang="en-US" sz="2400" dirty="0">
                <a:solidFill>
                  <a:srgbClr val="002060"/>
                </a:solidFill>
              </a:rPr>
              <a:t>Staff recruitment and selection dimension</a:t>
            </a:r>
            <a:endParaRPr lang="es-DO" sz="2400" dirty="0">
              <a:solidFill>
                <a:srgbClr val="002060"/>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1438351622"/>
              </p:ext>
            </p:extLst>
          </p:nvPr>
        </p:nvGraphicFramePr>
        <p:xfrm>
          <a:off x="3070684" y="4438672"/>
          <a:ext cx="6061551" cy="1188720"/>
        </p:xfrm>
        <a:graphic>
          <a:graphicData uri="http://schemas.openxmlformats.org/drawingml/2006/table">
            <a:tbl>
              <a:tblPr firstRow="1" bandRow="1">
                <a:tableStyleId>{5940675A-B579-460E-94D1-54222C63F5DA}</a:tableStyleId>
              </a:tblPr>
              <a:tblGrid>
                <a:gridCol w="2020517">
                  <a:extLst>
                    <a:ext uri="{9D8B030D-6E8A-4147-A177-3AD203B41FA5}">
                      <a16:colId xmlns:a16="http://schemas.microsoft.com/office/drawing/2014/main" val="20000"/>
                    </a:ext>
                  </a:extLst>
                </a:gridCol>
                <a:gridCol w="2020517">
                  <a:extLst>
                    <a:ext uri="{9D8B030D-6E8A-4147-A177-3AD203B41FA5}">
                      <a16:colId xmlns:a16="http://schemas.microsoft.com/office/drawing/2014/main" val="20001"/>
                    </a:ext>
                  </a:extLst>
                </a:gridCol>
                <a:gridCol w="2020517">
                  <a:extLst>
                    <a:ext uri="{9D8B030D-6E8A-4147-A177-3AD203B41FA5}">
                      <a16:colId xmlns:a16="http://schemas.microsoft.com/office/drawing/2014/main" val="20002"/>
                    </a:ext>
                  </a:extLst>
                </a:gridCol>
              </a:tblGrid>
              <a:tr h="370840">
                <a:tc>
                  <a:txBody>
                    <a:bodyPr/>
                    <a:lstStyle/>
                    <a:p>
                      <a:pPr algn="ctr"/>
                      <a:r>
                        <a:rPr lang="en-US" b="1" dirty="0"/>
                        <a:t>Job profiles with a non-exclusive gender perspective</a:t>
                      </a:r>
                    </a:p>
                  </a:txBody>
                  <a:tcPr anchor="ctr"/>
                </a:tc>
                <a:tc>
                  <a:txBody>
                    <a:bodyPr/>
                    <a:lstStyle/>
                    <a:p>
                      <a:pPr algn="ctr"/>
                      <a:r>
                        <a:rPr lang="en-US" b="1" dirty="0"/>
                        <a:t>Calls for equitable positions with equal opportunities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Selection of personnel without gender bias</a:t>
                      </a:r>
                    </a:p>
                  </a:txBody>
                  <a:tcPr anchor="ctr"/>
                </a:tc>
                <a:extLst>
                  <a:ext uri="{0D108BD9-81ED-4DB2-BD59-A6C34878D82A}">
                    <a16:rowId xmlns:a16="http://schemas.microsoft.com/office/drawing/2014/main" val="10000"/>
                  </a:ext>
                </a:extLst>
              </a:tr>
            </a:tbl>
          </a:graphicData>
        </a:graphic>
      </p:graphicFrame>
      <p:pic>
        <p:nvPicPr>
          <p:cNvPr id="5124" name="Picture 4" descr="Política de igualdad y equidad define trabajo del Comité de Género UCSC  durante la pandemia - Universidad Católica de la Santísima Concepci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65" y="4184724"/>
            <a:ext cx="2807455" cy="1568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448867"/>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grpSp>
        <p:nvGrpSpPr>
          <p:cNvPr id="2" name="10 Grupo"/>
          <p:cNvGrpSpPr/>
          <p:nvPr/>
        </p:nvGrpSpPr>
        <p:grpSpPr>
          <a:xfrm>
            <a:off x="609600" y="4800600"/>
            <a:ext cx="1829593" cy="678779"/>
            <a:chOff x="6324607" y="1371597"/>
            <a:chExt cx="1829593" cy="678779"/>
          </a:xfrm>
        </p:grpSpPr>
        <p:sp>
          <p:nvSpPr>
            <p:cNvPr id="12" name="11 Rectángulo"/>
            <p:cNvSpPr/>
            <p:nvPr/>
          </p:nvSpPr>
          <p:spPr>
            <a:xfrm>
              <a:off x="6324607" y="1371597"/>
              <a:ext cx="1829593" cy="678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6324607" y="1371597"/>
              <a:ext cx="1829593" cy="678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227584" rIns="227584" bIns="0" numCol="1" spcCol="1270" anchor="t" anchorCtr="0">
              <a:noAutofit/>
            </a:bodyPr>
            <a:lstStyle/>
            <a:p>
              <a:pPr lvl="0" algn="ctr" defTabSz="1422400">
                <a:lnSpc>
                  <a:spcPct val="90000"/>
                </a:lnSpc>
                <a:spcBef>
                  <a:spcPct val="0"/>
                </a:spcBef>
                <a:spcAft>
                  <a:spcPct val="35000"/>
                </a:spcAft>
              </a:pPr>
              <a:endParaRPr lang="es-DO" sz="3200" kern="1200"/>
            </a:p>
          </p:txBody>
        </p:sp>
      </p:grpSp>
      <p:sp>
        <p:nvSpPr>
          <p:cNvPr id="3" name="Rectángulo 2"/>
          <p:cNvSpPr/>
          <p:nvPr/>
        </p:nvSpPr>
        <p:spPr>
          <a:xfrm>
            <a:off x="209327" y="680914"/>
            <a:ext cx="5125955" cy="461665"/>
          </a:xfrm>
          <a:prstGeom prst="rect">
            <a:avLst/>
          </a:prstGeom>
        </p:spPr>
        <p:txBody>
          <a:bodyPr wrap="none">
            <a:spAutoFit/>
          </a:bodyPr>
          <a:lstStyle/>
          <a:p>
            <a:pPr algn="just"/>
            <a:r>
              <a:rPr lang="es-DO" sz="2400" dirty="0">
                <a:solidFill>
                  <a:srgbClr val="002060"/>
                </a:solidFill>
              </a:rPr>
              <a:t>4- Professional </a:t>
            </a:r>
            <a:r>
              <a:rPr lang="es-DO" sz="2400" dirty="0" err="1">
                <a:solidFill>
                  <a:srgbClr val="002060"/>
                </a:solidFill>
              </a:rPr>
              <a:t>development</a:t>
            </a:r>
            <a:r>
              <a:rPr lang="es-DO" sz="2400" dirty="0">
                <a:solidFill>
                  <a:srgbClr val="002060"/>
                </a:solidFill>
              </a:rPr>
              <a:t> </a:t>
            </a:r>
            <a:r>
              <a:rPr lang="es-DO" sz="2400" dirty="0" err="1">
                <a:solidFill>
                  <a:srgbClr val="002060"/>
                </a:solidFill>
              </a:rPr>
              <a:t>dimension</a:t>
            </a:r>
            <a:endParaRPr lang="es-DO" sz="2400" dirty="0">
              <a:solidFill>
                <a:srgbClr val="002060"/>
              </a:solidFill>
            </a:endParaRPr>
          </a:p>
        </p:txBody>
      </p:sp>
      <p:pic>
        <p:nvPicPr>
          <p:cNvPr id="14" name="Picture 4" descr="C:\Users\kdelarosa\Desktop\RECL.jpg"/>
          <p:cNvPicPr>
            <a:picLocks noChangeAspect="1" noChangeArrowheads="1"/>
          </p:cNvPicPr>
          <p:nvPr/>
        </p:nvPicPr>
        <p:blipFill>
          <a:blip r:embed="rId3">
            <a:lum bright="10000" contrast="20000"/>
          </a:blip>
          <a:srcRect/>
          <a:stretch>
            <a:fillRect/>
          </a:stretch>
        </p:blipFill>
        <p:spPr bwMode="auto">
          <a:xfrm>
            <a:off x="6084168" y="1636626"/>
            <a:ext cx="2832729" cy="1905654"/>
          </a:xfrm>
          <a:prstGeom prst="rect">
            <a:avLst/>
          </a:prstGeom>
          <a:ln>
            <a:noFill/>
          </a:ln>
          <a:effectLst>
            <a:softEdge rad="112500"/>
          </a:effectLst>
        </p:spPr>
      </p:pic>
      <p:pic>
        <p:nvPicPr>
          <p:cNvPr id="15" name="Picture 1" descr="C:\Users\kdelarosa\Desktop\des1.jpg"/>
          <p:cNvPicPr>
            <a:picLocks noChangeAspect="1" noChangeArrowheads="1"/>
          </p:cNvPicPr>
          <p:nvPr/>
        </p:nvPicPr>
        <p:blipFill>
          <a:blip r:embed="rId4">
            <a:lum bright="10000" contrast="20000"/>
          </a:blip>
          <a:srcRect/>
          <a:stretch>
            <a:fillRect/>
          </a:stretch>
        </p:blipFill>
        <p:spPr bwMode="auto">
          <a:xfrm>
            <a:off x="183679" y="1956616"/>
            <a:ext cx="2013986" cy="1265675"/>
          </a:xfrm>
          <a:prstGeom prst="rect">
            <a:avLst/>
          </a:prstGeom>
          <a:ln>
            <a:noFill/>
          </a:ln>
          <a:effectLst>
            <a:softEdge rad="112500"/>
          </a:effectLst>
        </p:spPr>
      </p:pic>
      <p:pic>
        <p:nvPicPr>
          <p:cNvPr id="16" name="Picture 5" descr="C:\Users\kdelarosa\Desktop\bkjm.jpg"/>
          <p:cNvPicPr>
            <a:picLocks noChangeAspect="1" noChangeArrowheads="1"/>
          </p:cNvPicPr>
          <p:nvPr/>
        </p:nvPicPr>
        <p:blipFill>
          <a:blip r:embed="rId5">
            <a:lum bright="10000"/>
          </a:blip>
          <a:srcRect/>
          <a:stretch>
            <a:fillRect/>
          </a:stretch>
        </p:blipFill>
        <p:spPr bwMode="auto">
          <a:xfrm>
            <a:off x="2699792" y="2059819"/>
            <a:ext cx="2360665" cy="1236838"/>
          </a:xfrm>
          <a:prstGeom prst="rect">
            <a:avLst/>
          </a:prstGeom>
          <a:ln>
            <a:noFill/>
          </a:ln>
          <a:effectLst>
            <a:softEdge rad="112500"/>
          </a:effectLst>
        </p:spPr>
      </p:pic>
      <p:graphicFrame>
        <p:nvGraphicFramePr>
          <p:cNvPr id="4" name="Tabla 3"/>
          <p:cNvGraphicFramePr>
            <a:graphicFrameLocks noGrp="1"/>
          </p:cNvGraphicFramePr>
          <p:nvPr>
            <p:extLst>
              <p:ext uri="{D42A27DB-BD31-4B8C-83A1-F6EECF244321}">
                <p14:modId xmlns:p14="http://schemas.microsoft.com/office/powerpoint/2010/main" val="539828476"/>
              </p:ext>
            </p:extLst>
          </p:nvPr>
        </p:nvGraphicFramePr>
        <p:xfrm>
          <a:off x="381570" y="1316536"/>
          <a:ext cx="5679612" cy="640080"/>
        </p:xfrm>
        <a:graphic>
          <a:graphicData uri="http://schemas.openxmlformats.org/drawingml/2006/table">
            <a:tbl>
              <a:tblPr firstRow="1" bandRow="1">
                <a:tableStyleId>{5940675A-B579-460E-94D1-54222C63F5DA}</a:tableStyleId>
              </a:tblPr>
              <a:tblGrid>
                <a:gridCol w="2839806">
                  <a:extLst>
                    <a:ext uri="{9D8B030D-6E8A-4147-A177-3AD203B41FA5}">
                      <a16:colId xmlns:a16="http://schemas.microsoft.com/office/drawing/2014/main" val="20000"/>
                    </a:ext>
                  </a:extLst>
                </a:gridCol>
                <a:gridCol w="2839806">
                  <a:extLst>
                    <a:ext uri="{9D8B030D-6E8A-4147-A177-3AD203B41FA5}">
                      <a16:colId xmlns:a16="http://schemas.microsoft.com/office/drawing/2014/main" val="20001"/>
                    </a:ext>
                  </a:extLst>
                </a:gridCol>
              </a:tblGrid>
              <a:tr h="370840">
                <a:tc>
                  <a:txBody>
                    <a:bodyPr/>
                    <a:lstStyle/>
                    <a:p>
                      <a:r>
                        <a:rPr lang="en-US" b="1" dirty="0"/>
                        <a:t>Professional development</a:t>
                      </a:r>
                      <a:r>
                        <a:rPr lang="en-US" b="1" baseline="0" dirty="0"/>
                        <a:t> </a:t>
                      </a:r>
                      <a:r>
                        <a:rPr lang="en-US" b="1" dirty="0"/>
                        <a:t>career and training plans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Equal access, balanced representation of jobs</a:t>
                      </a:r>
                    </a:p>
                  </a:txBody>
                  <a:tcPr/>
                </a:tc>
                <a:extLst>
                  <a:ext uri="{0D108BD9-81ED-4DB2-BD59-A6C34878D82A}">
                    <a16:rowId xmlns:a16="http://schemas.microsoft.com/office/drawing/2014/main" val="10000"/>
                  </a:ext>
                </a:extLst>
              </a:tr>
            </a:tbl>
          </a:graphicData>
        </a:graphic>
      </p:graphicFrame>
      <p:sp>
        <p:nvSpPr>
          <p:cNvPr id="5" name="Rectángulo 4"/>
          <p:cNvSpPr/>
          <p:nvPr/>
        </p:nvSpPr>
        <p:spPr>
          <a:xfrm>
            <a:off x="119882" y="3701446"/>
            <a:ext cx="6044475" cy="461665"/>
          </a:xfrm>
          <a:prstGeom prst="rect">
            <a:avLst/>
          </a:prstGeom>
        </p:spPr>
        <p:txBody>
          <a:bodyPr wrap="none">
            <a:spAutoFit/>
          </a:bodyPr>
          <a:lstStyle/>
          <a:p>
            <a:pPr algn="just"/>
            <a:r>
              <a:rPr lang="es-DO" sz="2400" dirty="0">
                <a:solidFill>
                  <a:srgbClr val="002060"/>
                </a:solidFill>
              </a:rPr>
              <a:t>5- </a:t>
            </a:r>
            <a:r>
              <a:rPr lang="es-DO" sz="2400" dirty="0" err="1">
                <a:solidFill>
                  <a:srgbClr val="002060"/>
                </a:solidFill>
              </a:rPr>
              <a:t>Remuneration</a:t>
            </a:r>
            <a:r>
              <a:rPr lang="es-DO" sz="2400" dirty="0">
                <a:solidFill>
                  <a:srgbClr val="002060"/>
                </a:solidFill>
              </a:rPr>
              <a:t> and </a:t>
            </a:r>
            <a:r>
              <a:rPr lang="es-DO" sz="2400" dirty="0" err="1">
                <a:solidFill>
                  <a:srgbClr val="002060"/>
                </a:solidFill>
              </a:rPr>
              <a:t>compensation</a:t>
            </a:r>
            <a:r>
              <a:rPr lang="es-DO" sz="2400" dirty="0">
                <a:solidFill>
                  <a:srgbClr val="002060"/>
                </a:solidFill>
              </a:rPr>
              <a:t> </a:t>
            </a:r>
            <a:r>
              <a:rPr lang="es-DO" sz="2400" dirty="0" err="1">
                <a:solidFill>
                  <a:srgbClr val="002060"/>
                </a:solidFill>
              </a:rPr>
              <a:t>dimension</a:t>
            </a:r>
            <a:endParaRPr lang="es-DO" sz="2400" dirty="0">
              <a:solidFill>
                <a:srgbClr val="00206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245389278"/>
              </p:ext>
            </p:extLst>
          </p:nvPr>
        </p:nvGraphicFramePr>
        <p:xfrm>
          <a:off x="209327" y="4642266"/>
          <a:ext cx="5507313" cy="640080"/>
        </p:xfrm>
        <a:graphic>
          <a:graphicData uri="http://schemas.openxmlformats.org/drawingml/2006/table">
            <a:tbl>
              <a:tblPr firstRow="1" bandRow="1">
                <a:tableStyleId>{5940675A-B579-460E-94D1-54222C63F5DA}</a:tableStyleId>
              </a:tblPr>
              <a:tblGrid>
                <a:gridCol w="2315017">
                  <a:extLst>
                    <a:ext uri="{9D8B030D-6E8A-4147-A177-3AD203B41FA5}">
                      <a16:colId xmlns:a16="http://schemas.microsoft.com/office/drawing/2014/main" val="20000"/>
                    </a:ext>
                  </a:extLst>
                </a:gridCol>
                <a:gridCol w="3192296">
                  <a:extLst>
                    <a:ext uri="{9D8B030D-6E8A-4147-A177-3AD203B41FA5}">
                      <a16:colId xmlns:a16="http://schemas.microsoft.com/office/drawing/2014/main" val="20001"/>
                    </a:ext>
                  </a:extLst>
                </a:gridCol>
              </a:tblGrid>
              <a:tr h="370840">
                <a:tc>
                  <a:txBody>
                    <a:bodyPr/>
                    <a:lstStyle/>
                    <a:p>
                      <a:pPr algn="ctr"/>
                      <a:r>
                        <a:rPr lang="en-US" b="1" dirty="0"/>
                        <a:t>Transparent and fair salary structure</a:t>
                      </a:r>
                    </a:p>
                  </a:txBody>
                  <a:tcPr anchor="ctr"/>
                </a:tc>
                <a:tc>
                  <a:txBody>
                    <a:bodyPr/>
                    <a:lstStyle/>
                    <a:p>
                      <a:pPr algn="ctr"/>
                      <a:r>
                        <a:rPr lang="en-US" b="1" dirty="0"/>
                        <a:t>Remuneration policy</a:t>
                      </a:r>
                    </a:p>
                  </a:txBody>
                  <a:tcPr anchor="ctr"/>
                </a:tc>
                <a:extLst>
                  <a:ext uri="{0D108BD9-81ED-4DB2-BD59-A6C34878D82A}">
                    <a16:rowId xmlns:a16="http://schemas.microsoft.com/office/drawing/2014/main" val="10000"/>
                  </a:ext>
                </a:extLst>
              </a:tr>
            </a:tbl>
          </a:graphicData>
        </a:graphic>
      </p:graphicFrame>
      <p:pic>
        <p:nvPicPr>
          <p:cNvPr id="18" name="Picture 3" descr="C:\Users\kdelarosa\Desktop\BTTRe.jpg"/>
          <p:cNvPicPr>
            <a:picLocks noChangeAspect="1" noChangeArrowheads="1"/>
          </p:cNvPicPr>
          <p:nvPr/>
        </p:nvPicPr>
        <p:blipFill>
          <a:blip r:embed="rId6"/>
          <a:srcRect/>
          <a:stretch>
            <a:fillRect/>
          </a:stretch>
        </p:blipFill>
        <p:spPr bwMode="auto">
          <a:xfrm>
            <a:off x="5747968" y="4002817"/>
            <a:ext cx="2607841" cy="1918977"/>
          </a:xfrm>
          <a:prstGeom prst="rect">
            <a:avLst/>
          </a:prstGeom>
          <a:ln>
            <a:noFill/>
          </a:ln>
          <a:effectLst>
            <a:softEdge rad="112500"/>
          </a:effectLst>
        </p:spPr>
      </p:pic>
    </p:spTree>
    <p:extLst>
      <p:ext uri="{BB962C8B-B14F-4D97-AF65-F5344CB8AC3E}">
        <p14:creationId xmlns:p14="http://schemas.microsoft.com/office/powerpoint/2010/main" val="2159347765"/>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grpSp>
        <p:nvGrpSpPr>
          <p:cNvPr id="2" name="10 Grupo"/>
          <p:cNvGrpSpPr/>
          <p:nvPr/>
        </p:nvGrpSpPr>
        <p:grpSpPr>
          <a:xfrm>
            <a:off x="609600" y="4800600"/>
            <a:ext cx="1829593" cy="678779"/>
            <a:chOff x="6324607" y="1371597"/>
            <a:chExt cx="1829593" cy="678779"/>
          </a:xfrm>
        </p:grpSpPr>
        <p:sp>
          <p:nvSpPr>
            <p:cNvPr id="12" name="11 Rectángulo"/>
            <p:cNvSpPr/>
            <p:nvPr/>
          </p:nvSpPr>
          <p:spPr>
            <a:xfrm>
              <a:off x="6324607" y="1371597"/>
              <a:ext cx="1829593" cy="678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12 Rectángulo"/>
            <p:cNvSpPr/>
            <p:nvPr/>
          </p:nvSpPr>
          <p:spPr>
            <a:xfrm>
              <a:off x="6324607" y="1371597"/>
              <a:ext cx="1829593" cy="678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7584" tIns="227584" rIns="227584" bIns="0" numCol="1" spcCol="1270" anchor="t" anchorCtr="0">
              <a:noAutofit/>
            </a:bodyPr>
            <a:lstStyle/>
            <a:p>
              <a:pPr lvl="0" algn="ctr" defTabSz="1422400">
                <a:lnSpc>
                  <a:spcPct val="90000"/>
                </a:lnSpc>
                <a:spcBef>
                  <a:spcPct val="0"/>
                </a:spcBef>
                <a:spcAft>
                  <a:spcPct val="35000"/>
                </a:spcAft>
              </a:pPr>
              <a:endParaRPr lang="es-DO" sz="3200" kern="1200"/>
            </a:p>
          </p:txBody>
        </p:sp>
      </p:grpSp>
      <p:sp>
        <p:nvSpPr>
          <p:cNvPr id="4" name="Rectángulo 3"/>
          <p:cNvSpPr/>
          <p:nvPr/>
        </p:nvSpPr>
        <p:spPr>
          <a:xfrm>
            <a:off x="322682" y="1251323"/>
            <a:ext cx="5496545" cy="830997"/>
          </a:xfrm>
          <a:prstGeom prst="rect">
            <a:avLst/>
          </a:prstGeom>
        </p:spPr>
        <p:txBody>
          <a:bodyPr wrap="square">
            <a:spAutoFit/>
          </a:bodyPr>
          <a:lstStyle/>
          <a:p>
            <a:pPr algn="just"/>
            <a:r>
              <a:rPr lang="es-DO" sz="2400" dirty="0">
                <a:solidFill>
                  <a:srgbClr val="002060"/>
                </a:solidFill>
              </a:rPr>
              <a:t>6- </a:t>
            </a:r>
            <a:r>
              <a:rPr lang="en-US" sz="2400" dirty="0">
                <a:solidFill>
                  <a:srgbClr val="002060"/>
                </a:solidFill>
              </a:rPr>
              <a:t>Dimension of work environment, health and quality of life.</a:t>
            </a:r>
            <a:endParaRPr lang="es-DO" sz="2400" dirty="0">
              <a:solidFill>
                <a:srgbClr val="00206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115498893"/>
              </p:ext>
            </p:extLst>
          </p:nvPr>
        </p:nvGraphicFramePr>
        <p:xfrm>
          <a:off x="185043" y="2573155"/>
          <a:ext cx="5634184" cy="2649851"/>
        </p:xfrm>
        <a:graphic>
          <a:graphicData uri="http://schemas.openxmlformats.org/drawingml/2006/table">
            <a:tbl>
              <a:tblPr firstRow="1" bandRow="1">
                <a:tableStyleId>{5940675A-B579-460E-94D1-54222C63F5DA}</a:tableStyleId>
              </a:tblPr>
              <a:tblGrid>
                <a:gridCol w="201818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743687">
                  <a:extLst>
                    <a:ext uri="{9D8B030D-6E8A-4147-A177-3AD203B41FA5}">
                      <a16:colId xmlns:a16="http://schemas.microsoft.com/office/drawing/2014/main" val="20002"/>
                    </a:ext>
                  </a:extLst>
                </a:gridCol>
                <a:gridCol w="1103727">
                  <a:extLst>
                    <a:ext uri="{9D8B030D-6E8A-4147-A177-3AD203B41FA5}">
                      <a16:colId xmlns:a16="http://schemas.microsoft.com/office/drawing/2014/main" val="20003"/>
                    </a:ext>
                  </a:extLst>
                </a:gridCol>
                <a:gridCol w="1408546">
                  <a:extLst>
                    <a:ext uri="{9D8B030D-6E8A-4147-A177-3AD203B41FA5}">
                      <a16:colId xmlns:a16="http://schemas.microsoft.com/office/drawing/2014/main" val="20004"/>
                    </a:ext>
                  </a:extLst>
                </a:gridCol>
              </a:tblGrid>
              <a:tr h="954523">
                <a:tc>
                  <a:txBody>
                    <a:bodyPr/>
                    <a:lstStyle/>
                    <a:p>
                      <a:pPr algn="ctr"/>
                      <a:r>
                        <a:rPr lang="en-US" b="1" dirty="0"/>
                        <a:t>Healthy work environments are promoted</a:t>
                      </a:r>
                    </a:p>
                  </a:txBody>
                  <a:tcPr anchor="ctr">
                    <a:lnB w="12700" cap="flat" cmpd="sng" algn="ctr">
                      <a:solidFill>
                        <a:schemeClr val="tx1"/>
                      </a:solidFill>
                      <a:prstDash val="solid"/>
                      <a:round/>
                      <a:headEnd type="none" w="med" len="med"/>
                      <a:tailEnd type="none" w="med" len="med"/>
                    </a:lnB>
                  </a:tcPr>
                </a:tc>
                <a:tc gridSpan="3">
                  <a:txBody>
                    <a:bodyPr/>
                    <a:lstStyle/>
                    <a:p>
                      <a:pPr algn="ctr"/>
                      <a:r>
                        <a:rPr lang="en-US" b="1" dirty="0"/>
                        <a:t>Adequate infrastructure</a:t>
                      </a: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Recreational activities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2518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Prevention and intervention of gender-based domestic violence and workplace harassment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Safety at work</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6608">
                <a:tc gridSpan="2">
                  <a:txBody>
                    <a:bodyPr/>
                    <a:lstStyle/>
                    <a:p>
                      <a:pPr algn="ctr"/>
                      <a:r>
                        <a:rPr lang="en-US" b="1" dirty="0"/>
                        <a:t>Health care</a:t>
                      </a:r>
                    </a:p>
                  </a:txBody>
                  <a:tcPr anchor="ctr">
                    <a:lnT w="12700" cap="flat" cmpd="sng" algn="ctr">
                      <a:solidFill>
                        <a:schemeClr val="tx1"/>
                      </a:solidFill>
                      <a:prstDash val="solid"/>
                      <a:round/>
                      <a:headEnd type="none" w="med" len="med"/>
                      <a:tailEnd type="none" w="med" len="med"/>
                    </a:lnT>
                  </a:tcPr>
                </a:tc>
                <a:tc hMerge="1">
                  <a:txBody>
                    <a:bodyPr/>
                    <a:lstStyle/>
                    <a:p>
                      <a:endParaRPr lang="en-US" dirty="0"/>
                    </a:p>
                  </a:txBody>
                  <a:tcPr>
                    <a:lnT w="12700" cap="flat" cmpd="sng" algn="ctr">
                      <a:solidFill>
                        <a:schemeClr val="tx1"/>
                      </a:solidFill>
                      <a:prstDash val="solid"/>
                      <a:round/>
                      <a:headEnd type="none" w="med" len="med"/>
                      <a:tailEnd type="none" w="med" len="med"/>
                    </a:lnT>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Community Resources  Registry</a:t>
                      </a:r>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6146" name="Picture 2" descr="How Do Communication Skills Benefit A Business? - Master your ability in  how to communicate effectively and persuasiv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611541"/>
            <a:ext cx="3635896" cy="32229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dian women are leaving the workforce, but improving these 8 factors can  help them return: report"/>
          <p:cNvPicPr>
            <a:picLocks noChangeAspect="1" noChangeArrowheads="1"/>
          </p:cNvPicPr>
          <p:nvPr/>
        </p:nvPicPr>
        <p:blipFill rotWithShape="1">
          <a:blip r:embed="rId4">
            <a:extLst>
              <a:ext uri="{28A0092B-C50C-407E-A947-70E740481C1C}">
                <a14:useLocalDpi xmlns:a14="http://schemas.microsoft.com/office/drawing/2010/main" val="0"/>
              </a:ext>
            </a:extLst>
          </a:blip>
          <a:srcRect l="27719" r="26922"/>
          <a:stretch/>
        </p:blipFill>
        <p:spPr bwMode="auto">
          <a:xfrm>
            <a:off x="6476018" y="1147204"/>
            <a:ext cx="2235615" cy="246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37887"/>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575" y="575838"/>
            <a:ext cx="5496545" cy="461665"/>
          </a:xfrm>
          <a:prstGeom prst="rect">
            <a:avLst/>
          </a:prstGeom>
        </p:spPr>
        <p:txBody>
          <a:bodyPr wrap="square">
            <a:spAutoFit/>
          </a:bodyPr>
          <a:lstStyle/>
          <a:p>
            <a:pPr algn="just"/>
            <a:r>
              <a:rPr lang="es-DO" sz="2400" dirty="0">
                <a:solidFill>
                  <a:srgbClr val="002060"/>
                </a:solidFill>
              </a:rPr>
              <a:t>7- </a:t>
            </a:r>
            <a:r>
              <a:rPr lang="en-US" sz="2400" dirty="0">
                <a:solidFill>
                  <a:srgbClr val="002060"/>
                </a:solidFill>
              </a:rPr>
              <a:t>Moral and sexual harassment dimension</a:t>
            </a:r>
            <a:endParaRPr lang="es-DO" sz="2400" dirty="0">
              <a:solidFill>
                <a:srgbClr val="00206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430313052"/>
              </p:ext>
            </p:extLst>
          </p:nvPr>
        </p:nvGraphicFramePr>
        <p:xfrm>
          <a:off x="323528" y="1268760"/>
          <a:ext cx="4824536" cy="1188720"/>
        </p:xfrm>
        <a:graphic>
          <a:graphicData uri="http://schemas.openxmlformats.org/drawingml/2006/table">
            <a:tbl>
              <a:tblPr firstRow="1" bandRow="1">
                <a:tableStyleId>{5940675A-B579-460E-94D1-54222C63F5DA}</a:tableStyleId>
              </a:tblPr>
              <a:tblGrid>
                <a:gridCol w="2412268">
                  <a:extLst>
                    <a:ext uri="{9D8B030D-6E8A-4147-A177-3AD203B41FA5}">
                      <a16:colId xmlns:a16="http://schemas.microsoft.com/office/drawing/2014/main" val="20000"/>
                    </a:ext>
                  </a:extLst>
                </a:gridCol>
                <a:gridCol w="2412268">
                  <a:extLst>
                    <a:ext uri="{9D8B030D-6E8A-4147-A177-3AD203B41FA5}">
                      <a16:colId xmlns:a16="http://schemas.microsoft.com/office/drawing/2014/main" val="20001"/>
                    </a:ext>
                  </a:extLst>
                </a:gridCol>
              </a:tblGrid>
              <a:tr h="370840">
                <a:tc>
                  <a:txBody>
                    <a:bodyPr/>
                    <a:lstStyle/>
                    <a:p>
                      <a:pPr algn="ctr"/>
                      <a:r>
                        <a:rPr lang="en-US" b="1" dirty="0"/>
                        <a:t>Regime of consequences, moral and sexual harassment in the workplace</a:t>
                      </a:r>
                    </a:p>
                  </a:txBody>
                  <a:tcPr anchor="ctr"/>
                </a:tc>
                <a:tc>
                  <a:txBody>
                    <a:bodyPr/>
                    <a:lstStyle/>
                    <a:p>
                      <a:pPr algn="ctr"/>
                      <a:r>
                        <a:rPr lang="en-US" b="1" dirty="0"/>
                        <a:t>Effective assistance to victims</a:t>
                      </a:r>
                    </a:p>
                  </a:txBody>
                  <a:tcPr anchor="ctr"/>
                </a:tc>
                <a:extLst>
                  <a:ext uri="{0D108BD9-81ED-4DB2-BD59-A6C34878D82A}">
                    <a16:rowId xmlns:a16="http://schemas.microsoft.com/office/drawing/2014/main" val="10000"/>
                  </a:ext>
                </a:extLst>
              </a:tr>
            </a:tbl>
          </a:graphicData>
        </a:graphic>
      </p:graphicFrame>
      <p:sp>
        <p:nvSpPr>
          <p:cNvPr id="6" name="Rectángulo 5"/>
          <p:cNvSpPr/>
          <p:nvPr/>
        </p:nvSpPr>
        <p:spPr>
          <a:xfrm>
            <a:off x="3332088" y="3448041"/>
            <a:ext cx="5496545" cy="830997"/>
          </a:xfrm>
          <a:prstGeom prst="rect">
            <a:avLst/>
          </a:prstGeom>
        </p:spPr>
        <p:txBody>
          <a:bodyPr wrap="square">
            <a:spAutoFit/>
          </a:bodyPr>
          <a:lstStyle/>
          <a:p>
            <a:pPr algn="just"/>
            <a:r>
              <a:rPr lang="es-DO" sz="2400" dirty="0">
                <a:solidFill>
                  <a:srgbClr val="002060"/>
                </a:solidFill>
              </a:rPr>
              <a:t>8- </a:t>
            </a:r>
            <a:r>
              <a:rPr lang="en-US" sz="2400" dirty="0">
                <a:solidFill>
                  <a:srgbClr val="002060"/>
                </a:solidFill>
              </a:rPr>
              <a:t>Internal and external communication dimension</a:t>
            </a:r>
            <a:endParaRPr lang="es-DO" sz="2400" dirty="0">
              <a:solidFill>
                <a:srgbClr val="00206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102165157"/>
              </p:ext>
            </p:extLst>
          </p:nvPr>
        </p:nvGraphicFramePr>
        <p:xfrm>
          <a:off x="3419872" y="4525394"/>
          <a:ext cx="5525001" cy="914400"/>
        </p:xfrm>
        <a:graphic>
          <a:graphicData uri="http://schemas.openxmlformats.org/drawingml/2006/table">
            <a:tbl>
              <a:tblPr firstRow="1" bandRow="1">
                <a:tableStyleId>{5940675A-B579-460E-94D1-54222C63F5DA}</a:tableStyleId>
              </a:tblPr>
              <a:tblGrid>
                <a:gridCol w="1841667">
                  <a:extLst>
                    <a:ext uri="{9D8B030D-6E8A-4147-A177-3AD203B41FA5}">
                      <a16:colId xmlns:a16="http://schemas.microsoft.com/office/drawing/2014/main" val="20000"/>
                    </a:ext>
                  </a:extLst>
                </a:gridCol>
                <a:gridCol w="1841667">
                  <a:extLst>
                    <a:ext uri="{9D8B030D-6E8A-4147-A177-3AD203B41FA5}">
                      <a16:colId xmlns:a16="http://schemas.microsoft.com/office/drawing/2014/main" val="20001"/>
                    </a:ext>
                  </a:extLst>
                </a:gridCol>
                <a:gridCol w="1841667">
                  <a:extLst>
                    <a:ext uri="{9D8B030D-6E8A-4147-A177-3AD203B41FA5}">
                      <a16:colId xmlns:a16="http://schemas.microsoft.com/office/drawing/2014/main" val="20002"/>
                    </a:ext>
                  </a:extLst>
                </a:gridCol>
              </a:tblGrid>
              <a:tr h="370840">
                <a:tc>
                  <a:txBody>
                    <a:bodyPr/>
                    <a:lstStyle/>
                    <a:p>
                      <a:pPr algn="ctr"/>
                      <a:r>
                        <a:rPr lang="es-DO" b="1" dirty="0"/>
                        <a:t>Non</a:t>
                      </a:r>
                      <a:r>
                        <a:rPr lang="es-DO" b="1" baseline="0" dirty="0"/>
                        <a:t> </a:t>
                      </a:r>
                      <a:r>
                        <a:rPr lang="es-DO" b="1" baseline="0" dirty="0" err="1"/>
                        <a:t>sexist</a:t>
                      </a:r>
                      <a:r>
                        <a:rPr lang="es-DO" b="1" baseline="0" dirty="0"/>
                        <a:t> </a:t>
                      </a:r>
                      <a:r>
                        <a:rPr lang="es-DO" b="1" baseline="0" dirty="0" err="1"/>
                        <a:t>language</a:t>
                      </a:r>
                      <a:r>
                        <a:rPr lang="es-DO" b="1" baseline="0" dirty="0"/>
                        <a:t> and </a:t>
                      </a:r>
                      <a:r>
                        <a:rPr lang="es-DO" b="1" baseline="0" dirty="0" err="1"/>
                        <a:t>image</a:t>
                      </a:r>
                      <a:endParaRPr lang="en-US" b="1" dirty="0"/>
                    </a:p>
                  </a:txBody>
                  <a:tcPr anchor="ctr"/>
                </a:tc>
                <a:tc>
                  <a:txBody>
                    <a:bodyPr/>
                    <a:lstStyle/>
                    <a:p>
                      <a:pPr algn="ctr"/>
                      <a:r>
                        <a:rPr lang="en-US" b="1" dirty="0"/>
                        <a:t>Dissemination of policies and procedures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Corporate image management</a:t>
                      </a:r>
                    </a:p>
                  </a:txBody>
                  <a:tcPr anchor="ctr"/>
                </a:tc>
                <a:extLst>
                  <a:ext uri="{0D108BD9-81ED-4DB2-BD59-A6C34878D82A}">
                    <a16:rowId xmlns:a16="http://schemas.microsoft.com/office/drawing/2014/main" val="10000"/>
                  </a:ext>
                </a:extLst>
              </a:tr>
            </a:tbl>
          </a:graphicData>
        </a:graphic>
      </p:graphicFrame>
      <p:pic>
        <p:nvPicPr>
          <p:cNvPr id="7170" name="Picture 2" descr="4 ways to navigate different communication styles at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0" y="4430134"/>
            <a:ext cx="3137857" cy="1528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Special report: Sexual harassment in workplaces in Pakistan - Pakistan -  DAWN.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5788" y="1532764"/>
            <a:ext cx="3252845" cy="1496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Workplace Sexual Harassment: What It Is And How To Combat It - Inspe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623084"/>
            <a:ext cx="2650573" cy="1391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9690"/>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340768"/>
            <a:ext cx="8229600" cy="1584176"/>
          </a:xfrm>
        </p:spPr>
        <p:txBody>
          <a:bodyPr>
            <a:normAutofit fontScale="92500" lnSpcReduction="20000"/>
          </a:bodyPr>
          <a:lstStyle/>
          <a:p>
            <a:pPr marL="0" indent="0" algn="ctr">
              <a:buNone/>
            </a:pPr>
            <a:r>
              <a:rPr lang="en-US" b="1" dirty="0">
                <a:solidFill>
                  <a:srgbClr val="002060"/>
                </a:solidFill>
              </a:rPr>
              <a:t>Initiative that seeks the insertion of women in areas historically reserved for men through the construction of a culture of equality between men and women.</a:t>
            </a:r>
            <a:endParaRPr lang="en-US" dirty="0"/>
          </a:p>
        </p:txBody>
      </p:sp>
      <p:pic>
        <p:nvPicPr>
          <p:cNvPr id="13" name="Imagen 12"/>
          <p:cNvPicPr>
            <a:picLocks noChangeAspect="1"/>
          </p:cNvPicPr>
          <p:nvPr/>
        </p:nvPicPr>
        <p:blipFill>
          <a:blip r:embed="rId3"/>
          <a:stretch>
            <a:fillRect/>
          </a:stretch>
        </p:blipFill>
        <p:spPr>
          <a:xfrm>
            <a:off x="4259" y="3002752"/>
            <a:ext cx="9139741" cy="3883511"/>
          </a:xfrm>
          <a:prstGeom prst="rect">
            <a:avLst/>
          </a:prstGeom>
        </p:spPr>
      </p:pic>
    </p:spTree>
    <p:extLst>
      <p:ext uri="{BB962C8B-B14F-4D97-AF65-F5344CB8AC3E}">
        <p14:creationId xmlns:p14="http://schemas.microsoft.com/office/powerpoint/2010/main" val="429053228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lantilla 2.jpg"/>
          <p:cNvPicPr>
            <a:picLocks noChangeAspect="1" noChangeArrowheads="1"/>
          </p:cNvPicPr>
          <p:nvPr/>
        </p:nvPicPr>
        <p:blipFill>
          <a:blip r:embed="rId3" cstate="print"/>
          <a:srcRect l="27676" t="46098" r="28242" b="9483"/>
          <a:stretch>
            <a:fillRect/>
          </a:stretch>
        </p:blipFill>
        <p:spPr bwMode="auto">
          <a:xfrm>
            <a:off x="0" y="1600200"/>
            <a:ext cx="9144000" cy="4267200"/>
          </a:xfrm>
          <a:prstGeom prst="rect">
            <a:avLst/>
          </a:prstGeom>
          <a:noFill/>
          <a:ln w="9525">
            <a:noFill/>
            <a:miter lim="800000"/>
            <a:headEnd/>
            <a:tailEnd/>
          </a:ln>
        </p:spPr>
      </p:pic>
      <p:sp>
        <p:nvSpPr>
          <p:cNvPr id="1026" name="AutoShape 2"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6" name="2 Subtítulo"/>
          <p:cNvSpPr txBox="1">
            <a:spLocks/>
          </p:cNvSpPr>
          <p:nvPr/>
        </p:nvSpPr>
        <p:spPr>
          <a:xfrm>
            <a:off x="307975" y="467653"/>
            <a:ext cx="5410200" cy="838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DO" sz="3200" b="1" dirty="0" err="1">
                <a:solidFill>
                  <a:srgbClr val="002060"/>
                </a:solidFill>
                <a:latin typeface="+mj-lt"/>
                <a:ea typeface="+mj-ea"/>
                <a:cs typeface="Times New Roman" pitchFamily="18" charset="0"/>
              </a:rPr>
              <a:t>Certified</a:t>
            </a:r>
            <a:r>
              <a:rPr lang="es-DO" sz="3200" b="1" dirty="0">
                <a:solidFill>
                  <a:srgbClr val="002060"/>
                </a:solidFill>
                <a:latin typeface="+mj-lt"/>
                <a:ea typeface="+mj-ea"/>
                <a:cs typeface="Times New Roman" pitchFamily="18" charset="0"/>
              </a:rPr>
              <a:t> </a:t>
            </a:r>
            <a:r>
              <a:rPr lang="es-DO" sz="3200" b="1" dirty="0" err="1">
                <a:solidFill>
                  <a:srgbClr val="002060"/>
                </a:solidFill>
                <a:latin typeface="+mj-lt"/>
                <a:ea typeface="+mj-ea"/>
                <a:cs typeface="Times New Roman" pitchFamily="18" charset="0"/>
              </a:rPr>
              <a:t>Organizations</a:t>
            </a:r>
            <a:r>
              <a:rPr lang="es-DO" sz="3200" b="1" dirty="0">
                <a:solidFill>
                  <a:srgbClr val="002060"/>
                </a:solidFill>
                <a:latin typeface="+mj-lt"/>
                <a:ea typeface="+mj-ea"/>
                <a:cs typeface="Times New Roman" pitchFamily="18" charset="0"/>
              </a:rPr>
              <a:t>:</a:t>
            </a:r>
            <a:endParaRPr kumimoji="0" lang="es-ES" sz="3200" i="0" strike="noStrike" kern="1200" cap="none" spc="0" normalizeH="0" baseline="0" noProof="0" dirty="0">
              <a:ln>
                <a:noFill/>
              </a:ln>
              <a:solidFill>
                <a:srgbClr val="002060"/>
              </a:solidFill>
              <a:uLnTx/>
              <a:uFillTx/>
              <a:latin typeface="+mj-lt"/>
              <a:ea typeface="+mj-ea"/>
              <a:cs typeface="Times New Roman" pitchFamily="18" charset="0"/>
            </a:endParaRPr>
          </a:p>
        </p:txBody>
      </p:sp>
      <p:graphicFrame>
        <p:nvGraphicFramePr>
          <p:cNvPr id="8" name="7 Tabla"/>
          <p:cNvGraphicFramePr>
            <a:graphicFrameLocks noGrp="1"/>
          </p:cNvGraphicFramePr>
          <p:nvPr>
            <p:extLst>
              <p:ext uri="{D42A27DB-BD31-4B8C-83A1-F6EECF244321}">
                <p14:modId xmlns:p14="http://schemas.microsoft.com/office/powerpoint/2010/main" val="739291290"/>
              </p:ext>
            </p:extLst>
          </p:nvPr>
        </p:nvGraphicFramePr>
        <p:xfrm>
          <a:off x="283319" y="1340768"/>
          <a:ext cx="8568445" cy="5068252"/>
        </p:xfrm>
        <a:graphic>
          <a:graphicData uri="http://schemas.openxmlformats.org/drawingml/2006/table">
            <a:tbl>
              <a:tblPr>
                <a:tableStyleId>{D7AC3CCA-C797-4891-BE02-D94E43425B78}</a:tableStyleId>
              </a:tblPr>
              <a:tblGrid>
                <a:gridCol w="573826">
                  <a:extLst>
                    <a:ext uri="{9D8B030D-6E8A-4147-A177-3AD203B41FA5}">
                      <a16:colId xmlns:a16="http://schemas.microsoft.com/office/drawing/2014/main" val="20000"/>
                    </a:ext>
                  </a:extLst>
                </a:gridCol>
                <a:gridCol w="2821568">
                  <a:extLst>
                    <a:ext uri="{9D8B030D-6E8A-4147-A177-3AD203B41FA5}">
                      <a16:colId xmlns:a16="http://schemas.microsoft.com/office/drawing/2014/main" val="20001"/>
                    </a:ext>
                  </a:extLst>
                </a:gridCol>
                <a:gridCol w="1687059">
                  <a:extLst>
                    <a:ext uri="{9D8B030D-6E8A-4147-A177-3AD203B41FA5}">
                      <a16:colId xmlns:a16="http://schemas.microsoft.com/office/drawing/2014/main" val="20002"/>
                    </a:ext>
                  </a:extLst>
                </a:gridCol>
                <a:gridCol w="2056507">
                  <a:extLst>
                    <a:ext uri="{9D8B030D-6E8A-4147-A177-3AD203B41FA5}">
                      <a16:colId xmlns:a16="http://schemas.microsoft.com/office/drawing/2014/main" val="20003"/>
                    </a:ext>
                  </a:extLst>
                </a:gridCol>
                <a:gridCol w="1429485">
                  <a:extLst>
                    <a:ext uri="{9D8B030D-6E8A-4147-A177-3AD203B41FA5}">
                      <a16:colId xmlns:a16="http://schemas.microsoft.com/office/drawing/2014/main" val="20004"/>
                    </a:ext>
                  </a:extLst>
                </a:gridCol>
              </a:tblGrid>
              <a:tr h="393558">
                <a:tc>
                  <a:txBody>
                    <a:bodyPr/>
                    <a:lstStyle/>
                    <a:p>
                      <a:pPr algn="ctr">
                        <a:lnSpc>
                          <a:spcPct val="107000"/>
                        </a:lnSpc>
                        <a:spcAft>
                          <a:spcPts val="0"/>
                        </a:spcAft>
                      </a:pPr>
                      <a:r>
                        <a:rPr lang="es-DO" sz="2000" i="0" dirty="0">
                          <a:latin typeface="+mj-lt"/>
                          <a:ea typeface="Calibri"/>
                          <a:cs typeface="Times New Roman"/>
                        </a:rPr>
                        <a:t>No.</a:t>
                      </a:r>
                    </a:p>
                  </a:txBody>
                  <a:tcPr marL="68580" marR="68580" marT="0" marB="0" anchor="ctr">
                    <a:solidFill>
                      <a:schemeClr val="tx2">
                        <a:lumMod val="40000"/>
                        <a:lumOff val="60000"/>
                      </a:schemeClr>
                    </a:solidFill>
                  </a:tcPr>
                </a:tc>
                <a:tc>
                  <a:txBody>
                    <a:bodyPr/>
                    <a:lstStyle/>
                    <a:p>
                      <a:pPr algn="ctr">
                        <a:lnSpc>
                          <a:spcPct val="107000"/>
                        </a:lnSpc>
                        <a:spcAft>
                          <a:spcPts val="0"/>
                        </a:spcAft>
                      </a:pPr>
                      <a:r>
                        <a:rPr lang="es-DO" sz="2000" dirty="0"/>
                        <a:t>ORGANIZATION</a:t>
                      </a:r>
                      <a:endParaRPr lang="es-DO" sz="2000" i="0" dirty="0">
                        <a:latin typeface="+mj-lt"/>
                        <a:ea typeface="Calibri"/>
                        <a:cs typeface="Times New Roman"/>
                      </a:endParaRPr>
                    </a:p>
                  </a:txBody>
                  <a:tcPr marL="68580" marR="68580" marT="0" marB="0" anchor="ctr">
                    <a:solidFill>
                      <a:schemeClr val="tx2">
                        <a:lumMod val="40000"/>
                        <a:lumOff val="60000"/>
                      </a:schemeClr>
                    </a:solidFill>
                  </a:tcPr>
                </a:tc>
                <a:tc>
                  <a:txBody>
                    <a:bodyPr/>
                    <a:lstStyle/>
                    <a:p>
                      <a:pPr algn="ctr">
                        <a:lnSpc>
                          <a:spcPct val="107000"/>
                        </a:lnSpc>
                        <a:spcAft>
                          <a:spcPts val="0"/>
                        </a:spcAft>
                      </a:pPr>
                      <a:r>
                        <a:rPr lang="es-DO" sz="2000" dirty="0"/>
                        <a:t>DATE</a:t>
                      </a:r>
                      <a:endParaRPr lang="es-DO" sz="2000" i="0" dirty="0">
                        <a:latin typeface="+mj-lt"/>
                        <a:ea typeface="Calibri"/>
                        <a:cs typeface="Times New Roman"/>
                      </a:endParaRPr>
                    </a:p>
                  </a:txBody>
                  <a:tcPr marL="68580" marR="68580" marT="0" marB="0" anchor="ctr">
                    <a:solidFill>
                      <a:schemeClr val="tx2">
                        <a:lumMod val="40000"/>
                        <a:lumOff val="60000"/>
                      </a:schemeClr>
                    </a:solidFill>
                  </a:tcPr>
                </a:tc>
                <a:tc>
                  <a:txBody>
                    <a:bodyPr/>
                    <a:lstStyle/>
                    <a:p>
                      <a:pPr algn="ctr">
                        <a:lnSpc>
                          <a:spcPct val="107000"/>
                        </a:lnSpc>
                        <a:spcAft>
                          <a:spcPts val="0"/>
                        </a:spcAft>
                      </a:pPr>
                      <a:r>
                        <a:rPr lang="es-DO" sz="2000" dirty="0"/>
                        <a:t>TYPE</a:t>
                      </a:r>
                      <a:r>
                        <a:rPr lang="es-DO" sz="2000" baseline="0" dirty="0"/>
                        <a:t> OF DISTINTIVE</a:t>
                      </a:r>
                      <a:endParaRPr lang="es-DO" sz="2000" i="0" dirty="0">
                        <a:latin typeface="+mj-lt"/>
                        <a:ea typeface="Calibri"/>
                        <a:cs typeface="Times New Roman"/>
                      </a:endParaRPr>
                    </a:p>
                  </a:txBody>
                  <a:tcPr marL="68580" marR="68580" marT="0" marB="0" anchor="ctr">
                    <a:solidFill>
                      <a:schemeClr val="tx2">
                        <a:lumMod val="40000"/>
                        <a:lumOff val="60000"/>
                      </a:schemeClr>
                    </a:solidFill>
                  </a:tcPr>
                </a:tc>
                <a:tc>
                  <a:txBody>
                    <a:bodyPr/>
                    <a:lstStyle/>
                    <a:p>
                      <a:pPr algn="ctr">
                        <a:lnSpc>
                          <a:spcPct val="107000"/>
                        </a:lnSpc>
                        <a:spcAft>
                          <a:spcPts val="0"/>
                        </a:spcAft>
                      </a:pPr>
                      <a:r>
                        <a:rPr lang="es-DO" sz="2000" dirty="0"/>
                        <a:t>SECTOR</a:t>
                      </a:r>
                      <a:endParaRPr lang="es-DO" sz="2000" b="1" i="0" dirty="0">
                        <a:latin typeface="+mj-lt"/>
                        <a:ea typeface="Calibri"/>
                        <a:cs typeface="Times New Roman"/>
                      </a:endParaRPr>
                    </a:p>
                  </a:txBody>
                  <a:tcPr marL="68580" marR="68580" marT="0" marB="0" anchor="ctr">
                    <a:solidFill>
                      <a:schemeClr val="tx2">
                        <a:lumMod val="40000"/>
                        <a:lumOff val="60000"/>
                      </a:schemeClr>
                    </a:solidFill>
                  </a:tcPr>
                </a:tc>
                <a:extLst>
                  <a:ext uri="{0D108BD9-81ED-4DB2-BD59-A6C34878D82A}">
                    <a16:rowId xmlns:a16="http://schemas.microsoft.com/office/drawing/2014/main" val="10000"/>
                  </a:ext>
                </a:extLst>
              </a:tr>
              <a:tr h="615683">
                <a:tc>
                  <a:txBody>
                    <a:bodyPr/>
                    <a:lstStyle/>
                    <a:p>
                      <a:pPr algn="ctr">
                        <a:lnSpc>
                          <a:spcPct val="107000"/>
                        </a:lnSpc>
                        <a:spcAft>
                          <a:spcPts val="0"/>
                        </a:spcAft>
                      </a:pPr>
                      <a:r>
                        <a:rPr lang="es-DO" sz="2000" i="0" dirty="0">
                          <a:latin typeface="+mj-lt"/>
                          <a:ea typeface="Calibri"/>
                          <a:cs typeface="Times New Roman"/>
                        </a:rPr>
                        <a:t>1</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BEPENSA DOMINICANA</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JANUARY  2018</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PRODUCER</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1"/>
                  </a:ext>
                </a:extLst>
              </a:tr>
              <a:tr h="647916">
                <a:tc>
                  <a:txBody>
                    <a:bodyPr/>
                    <a:lstStyle/>
                    <a:p>
                      <a:pPr algn="ctr">
                        <a:lnSpc>
                          <a:spcPct val="107000"/>
                        </a:lnSpc>
                        <a:spcAft>
                          <a:spcPts val="0"/>
                        </a:spcAft>
                      </a:pPr>
                      <a:r>
                        <a:rPr lang="es-DO" sz="2000" i="0" dirty="0">
                          <a:latin typeface="+mj-lt"/>
                          <a:ea typeface="Calibri"/>
                          <a:cs typeface="Times New Roman"/>
                        </a:rPr>
                        <a:t>2</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a:t>BHD LEON</a:t>
                      </a:r>
                      <a:endParaRPr lang="es-DO" sz="2000" i="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JANUARY  2018</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BANKING</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2"/>
                  </a:ext>
                </a:extLst>
              </a:tr>
              <a:tr h="615683">
                <a:tc>
                  <a:txBody>
                    <a:bodyPr/>
                    <a:lstStyle/>
                    <a:p>
                      <a:pPr algn="ctr">
                        <a:lnSpc>
                          <a:spcPct val="107000"/>
                        </a:lnSpc>
                        <a:spcAft>
                          <a:spcPts val="0"/>
                        </a:spcAft>
                      </a:pPr>
                      <a:r>
                        <a:rPr lang="es-DO" sz="2000" i="0" dirty="0">
                          <a:latin typeface="+mj-lt"/>
                          <a:ea typeface="Calibri"/>
                          <a:cs typeface="Times New Roman"/>
                        </a:rPr>
                        <a:t>3</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a:t>HUMANO SEGUROS</a:t>
                      </a:r>
                      <a:endParaRPr lang="es-DO" sz="2000" i="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SEPTEMBER  2018</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INSURANCE CARRIER</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3"/>
                  </a:ext>
                </a:extLst>
              </a:tr>
              <a:tr h="615683">
                <a:tc>
                  <a:txBody>
                    <a:bodyPr/>
                    <a:lstStyle/>
                    <a:p>
                      <a:pPr algn="ctr">
                        <a:lnSpc>
                          <a:spcPct val="107000"/>
                        </a:lnSpc>
                        <a:spcAft>
                          <a:spcPts val="0"/>
                        </a:spcAft>
                      </a:pPr>
                      <a:r>
                        <a:rPr lang="es-DO" sz="2000" i="0" dirty="0">
                          <a:latin typeface="+mj-lt"/>
                          <a:ea typeface="Calibri"/>
                          <a:cs typeface="Times New Roman"/>
                        </a:rPr>
                        <a:t>4</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a:t>GRUPO UNIVERSAL</a:t>
                      </a:r>
                      <a:endParaRPr lang="es-DO" sz="2000" i="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JANUARY  2020</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kern="1200" dirty="0"/>
                        <a:t>INSURANCE CARRIER</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4"/>
                  </a:ext>
                </a:extLst>
              </a:tr>
              <a:tr h="615683">
                <a:tc>
                  <a:txBody>
                    <a:bodyPr/>
                    <a:lstStyle/>
                    <a:p>
                      <a:pPr algn="ctr">
                        <a:lnSpc>
                          <a:spcPct val="107000"/>
                        </a:lnSpc>
                        <a:spcAft>
                          <a:spcPts val="0"/>
                        </a:spcAft>
                      </a:pPr>
                      <a:r>
                        <a:rPr lang="es-DO" sz="2000" i="0" dirty="0">
                          <a:latin typeface="+mj-lt"/>
                          <a:ea typeface="Calibri"/>
                          <a:cs typeface="Times New Roman"/>
                        </a:rPr>
                        <a:t>5</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CLARO DOMINICANA</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MARCH  2019</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TELEPHONE SERVICES</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5"/>
                  </a:ext>
                </a:extLst>
              </a:tr>
              <a:tr h="615683">
                <a:tc>
                  <a:txBody>
                    <a:bodyPr/>
                    <a:lstStyle/>
                    <a:p>
                      <a:pPr algn="ctr">
                        <a:lnSpc>
                          <a:spcPct val="107000"/>
                        </a:lnSpc>
                        <a:spcAft>
                          <a:spcPts val="0"/>
                        </a:spcAft>
                      </a:pPr>
                      <a:r>
                        <a:rPr lang="es-DO" sz="2000" i="0" dirty="0">
                          <a:latin typeface="+mj-lt"/>
                          <a:ea typeface="Calibri"/>
                          <a:cs typeface="Times New Roman"/>
                        </a:rPr>
                        <a:t>6</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BARRICK PUEBLO VIEJO</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APRIL  2020</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GOLD</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dirty="0"/>
                        <a:t>MINING</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0006"/>
                  </a:ext>
                </a:extLst>
              </a:tr>
              <a:tr h="615683">
                <a:tc>
                  <a:txBody>
                    <a:bodyPr/>
                    <a:lstStyle/>
                    <a:p>
                      <a:pPr algn="ctr">
                        <a:lnSpc>
                          <a:spcPct val="107000"/>
                        </a:lnSpc>
                        <a:spcAft>
                          <a:spcPts val="0"/>
                        </a:spcAft>
                      </a:pPr>
                      <a:r>
                        <a:rPr lang="es-DO" sz="2000" i="0" dirty="0">
                          <a:latin typeface="+mj-lt"/>
                          <a:ea typeface="Calibri"/>
                          <a:cs typeface="Times New Roman"/>
                        </a:rPr>
                        <a:t>7</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i="0" dirty="0">
                          <a:latin typeface="+mj-lt"/>
                          <a:ea typeface="Calibri"/>
                          <a:cs typeface="Times New Roman"/>
                        </a:rPr>
                        <a:t>EGE HAINA</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i="0" dirty="0">
                          <a:latin typeface="+mj-lt"/>
                          <a:ea typeface="Calibri"/>
                          <a:cs typeface="Times New Roman"/>
                        </a:rPr>
                        <a:t>AUGUST</a:t>
                      </a:r>
                      <a:r>
                        <a:rPr lang="es-DO" sz="2000" i="0" baseline="0" dirty="0">
                          <a:latin typeface="+mj-lt"/>
                          <a:ea typeface="Calibri"/>
                          <a:cs typeface="Times New Roman"/>
                        </a:rPr>
                        <a:t> 2020</a:t>
                      </a:r>
                      <a:endParaRPr lang="es-DO" sz="2000" i="0" dirty="0">
                        <a:latin typeface="+mj-lt"/>
                        <a:ea typeface="Calibri"/>
                        <a:cs typeface="Times New Roman"/>
                      </a:endParaRP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i="0" dirty="0">
                          <a:latin typeface="+mj-lt"/>
                          <a:ea typeface="Calibri"/>
                          <a:cs typeface="Times New Roman"/>
                        </a:rPr>
                        <a:t>GOLD</a:t>
                      </a:r>
                    </a:p>
                  </a:txBody>
                  <a:tcPr marL="68580" marR="68580" marT="0" marB="0" anchor="ctr">
                    <a:solidFill>
                      <a:schemeClr val="accent5">
                        <a:lumMod val="20000"/>
                        <a:lumOff val="80000"/>
                      </a:schemeClr>
                    </a:solidFill>
                  </a:tcPr>
                </a:tc>
                <a:tc>
                  <a:txBody>
                    <a:bodyPr/>
                    <a:lstStyle/>
                    <a:p>
                      <a:pPr algn="ctr">
                        <a:lnSpc>
                          <a:spcPct val="107000"/>
                        </a:lnSpc>
                        <a:spcAft>
                          <a:spcPts val="0"/>
                        </a:spcAft>
                      </a:pPr>
                      <a:r>
                        <a:rPr lang="es-DO" sz="2000" i="0" dirty="0">
                          <a:latin typeface="+mj-lt"/>
                          <a:ea typeface="Calibri"/>
                          <a:cs typeface="Times New Roman"/>
                        </a:rPr>
                        <a:t>ELECTRICAL</a:t>
                      </a:r>
                    </a:p>
                  </a:txBody>
                  <a:tcPr marL="68580" marR="68580" marT="0" marB="0" anchor="c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7104380"/>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lantilla 2.jpg"/>
          <p:cNvPicPr>
            <a:picLocks noChangeAspect="1" noChangeArrowheads="1"/>
          </p:cNvPicPr>
          <p:nvPr/>
        </p:nvPicPr>
        <p:blipFill>
          <a:blip r:embed="rId3" cstate="print"/>
          <a:srcRect l="27676" t="46098" r="28242" b="9483"/>
          <a:stretch>
            <a:fillRect/>
          </a:stretch>
        </p:blipFill>
        <p:spPr bwMode="auto">
          <a:xfrm>
            <a:off x="0" y="1600200"/>
            <a:ext cx="9144000" cy="4267200"/>
          </a:xfrm>
          <a:prstGeom prst="rect">
            <a:avLst/>
          </a:prstGeom>
          <a:noFill/>
          <a:ln w="9525">
            <a:noFill/>
            <a:miter lim="800000"/>
            <a:headEnd/>
            <a:tailEnd/>
          </a:ln>
        </p:spPr>
      </p:pic>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6" name="2 Subtítulo"/>
          <p:cNvSpPr txBox="1">
            <a:spLocks/>
          </p:cNvSpPr>
          <p:nvPr/>
        </p:nvSpPr>
        <p:spPr>
          <a:xfrm>
            <a:off x="152400" y="228600"/>
            <a:ext cx="5410200" cy="838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DO" sz="3200" b="1" noProof="0" dirty="0" err="1">
                <a:solidFill>
                  <a:srgbClr val="002060"/>
                </a:solidFill>
                <a:latin typeface="+mj-lt"/>
                <a:ea typeface="+mj-ea"/>
                <a:cs typeface="Times New Roman" pitchFamily="18" charset="0"/>
              </a:rPr>
              <a:t>Certified</a:t>
            </a:r>
            <a:r>
              <a:rPr lang="es-DO" sz="3200" b="1" noProof="0" dirty="0">
                <a:solidFill>
                  <a:srgbClr val="002060"/>
                </a:solidFill>
                <a:latin typeface="+mj-lt"/>
                <a:ea typeface="+mj-ea"/>
                <a:cs typeface="Times New Roman" pitchFamily="18" charset="0"/>
              </a:rPr>
              <a:t> </a:t>
            </a:r>
            <a:r>
              <a:rPr lang="es-DO" sz="3200" b="1" noProof="0" dirty="0" err="1">
                <a:solidFill>
                  <a:srgbClr val="002060"/>
                </a:solidFill>
                <a:latin typeface="+mj-lt"/>
                <a:ea typeface="+mj-ea"/>
                <a:cs typeface="Times New Roman" pitchFamily="18" charset="0"/>
              </a:rPr>
              <a:t>Organizations</a:t>
            </a:r>
            <a:endParaRPr kumimoji="0" lang="es-ES" sz="3200" i="0" strike="noStrike" kern="1200" cap="none" spc="0" normalizeH="0" baseline="0" noProof="0" dirty="0">
              <a:ln>
                <a:noFill/>
              </a:ln>
              <a:solidFill>
                <a:srgbClr val="002060"/>
              </a:solidFill>
              <a:uLnTx/>
              <a:uFillTx/>
              <a:latin typeface="+mj-lt"/>
              <a:ea typeface="+mj-ea"/>
              <a:cs typeface="Times New Roman" pitchFamily="18" charset="0"/>
            </a:endParaRPr>
          </a:p>
        </p:txBody>
      </p:sp>
      <p:pic>
        <p:nvPicPr>
          <p:cNvPr id="10" name="8 Imagen" descr="claro.jpg"/>
          <p:cNvPicPr>
            <a:picLocks noChangeAspect="1"/>
          </p:cNvPicPr>
          <p:nvPr/>
        </p:nvPicPr>
        <p:blipFill rotWithShape="1">
          <a:blip r:embed="rId4"/>
          <a:srcRect l="12851" t="5559" r="3874"/>
          <a:stretch/>
        </p:blipFill>
        <p:spPr>
          <a:xfrm>
            <a:off x="6082436" y="1341587"/>
            <a:ext cx="2827792" cy="2267415"/>
          </a:xfrm>
          <a:prstGeom prst="rect">
            <a:avLst/>
          </a:prstGeom>
          <a:ln>
            <a:noFill/>
          </a:ln>
          <a:effectLst>
            <a:outerShdw blurRad="292100" dist="139700" dir="2700000" algn="tl" rotWithShape="0">
              <a:srgbClr val="333333">
                <a:alpha val="65000"/>
              </a:srgbClr>
            </a:outerShdw>
          </a:effectLst>
        </p:spPr>
      </p:pic>
      <p:pic>
        <p:nvPicPr>
          <p:cNvPr id="11" name="10 Imagen" descr="HUmano.jpg"/>
          <p:cNvPicPr>
            <a:picLocks noChangeAspect="1"/>
          </p:cNvPicPr>
          <p:nvPr/>
        </p:nvPicPr>
        <p:blipFill>
          <a:blip r:embed="rId5"/>
          <a:stretch>
            <a:fillRect/>
          </a:stretch>
        </p:blipFill>
        <p:spPr>
          <a:xfrm>
            <a:off x="5539747" y="4111563"/>
            <a:ext cx="3269253" cy="2179503"/>
          </a:xfrm>
          <a:prstGeom prst="rect">
            <a:avLst/>
          </a:prstGeom>
          <a:ln>
            <a:noFill/>
          </a:ln>
          <a:effectLst>
            <a:outerShdw blurRad="292100" dist="139700" dir="2700000" algn="tl" rotWithShape="0">
              <a:srgbClr val="333333">
                <a:alpha val="65000"/>
              </a:srgbClr>
            </a:outerShdw>
          </a:effectLst>
        </p:spPr>
      </p:pic>
      <p:pic>
        <p:nvPicPr>
          <p:cNvPr id="8196" name="Picture 4" descr="Banco BHD León primera empresa certificada con el sello Igualando RD -  Eco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39" y="1176534"/>
            <a:ext cx="4531913" cy="2433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6" descr="Banco BHD León primera empresa certificada con el sello Igualando R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descr="http://igualandord.com/wp-content/uploads/2019/05/news-pnud-nordo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371" y="4065414"/>
            <a:ext cx="3472648" cy="19533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19480"/>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lantilla 2.jpg"/>
          <p:cNvPicPr>
            <a:picLocks noChangeAspect="1" noChangeArrowheads="1"/>
          </p:cNvPicPr>
          <p:nvPr/>
        </p:nvPicPr>
        <p:blipFill>
          <a:blip r:embed="rId3" cstate="print"/>
          <a:srcRect l="27676" t="46098" r="28242" b="9483"/>
          <a:stretch>
            <a:fillRect/>
          </a:stretch>
        </p:blipFill>
        <p:spPr bwMode="auto">
          <a:xfrm>
            <a:off x="0" y="1600200"/>
            <a:ext cx="9144000" cy="4267200"/>
          </a:xfrm>
          <a:prstGeom prst="rect">
            <a:avLst/>
          </a:prstGeom>
          <a:noFill/>
          <a:ln w="9525">
            <a:noFill/>
            <a:miter lim="800000"/>
            <a:headEnd/>
            <a:tailEnd/>
          </a:ln>
        </p:spPr>
      </p:pic>
      <p:sp>
        <p:nvSpPr>
          <p:cNvPr id="1026" name="AutoShape 2"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 name="2 Subtítulo"/>
          <p:cNvSpPr txBox="1">
            <a:spLocks/>
          </p:cNvSpPr>
          <p:nvPr/>
        </p:nvSpPr>
        <p:spPr>
          <a:xfrm>
            <a:off x="142844" y="428605"/>
            <a:ext cx="5410200" cy="714380"/>
          </a:xfrm>
          <a:prstGeom prst="rect">
            <a:avLst/>
          </a:prstGeom>
        </p:spPr>
        <p:txBody>
          <a:bodyPr vert="horz" lIns="91440" tIns="45720" rIns="91440" bIns="45720" rtlCol="0" anchor="ctr">
            <a:noAutofit/>
          </a:bodyPr>
          <a:lstStyle/>
          <a:p>
            <a:pPr lvl="0" algn="ctr">
              <a:spcBef>
                <a:spcPct val="0"/>
              </a:spcBef>
              <a:defRPr/>
            </a:pPr>
            <a:r>
              <a:rPr lang="es-DO" sz="3200" b="1" dirty="0" err="1">
                <a:solidFill>
                  <a:srgbClr val="002060"/>
                </a:solidFill>
                <a:cs typeface="Times New Roman" pitchFamily="18" charset="0"/>
              </a:rPr>
              <a:t>Certified</a:t>
            </a:r>
            <a:r>
              <a:rPr lang="es-DO" sz="3200" b="1" dirty="0">
                <a:solidFill>
                  <a:srgbClr val="002060"/>
                </a:solidFill>
                <a:cs typeface="Times New Roman" pitchFamily="18" charset="0"/>
              </a:rPr>
              <a:t> </a:t>
            </a:r>
            <a:r>
              <a:rPr lang="es-DO" sz="3200" b="1" dirty="0" err="1">
                <a:solidFill>
                  <a:srgbClr val="002060"/>
                </a:solidFill>
                <a:cs typeface="Times New Roman" pitchFamily="18" charset="0"/>
              </a:rPr>
              <a:t>Organizations</a:t>
            </a:r>
            <a:endParaRPr lang="es-ES" sz="3200" dirty="0">
              <a:solidFill>
                <a:srgbClr val="002060"/>
              </a:solidFill>
              <a:cs typeface="Times New Roman" pitchFamily="18" charset="0"/>
            </a:endParaRPr>
          </a:p>
        </p:txBody>
      </p:sp>
      <p:pic>
        <p:nvPicPr>
          <p:cNvPr id="8" name="7 Imagen" descr="barick.jpg"/>
          <p:cNvPicPr>
            <a:picLocks noChangeAspect="1"/>
          </p:cNvPicPr>
          <p:nvPr/>
        </p:nvPicPr>
        <p:blipFill>
          <a:blip r:embed="rId4"/>
          <a:srcRect l="8571" r="11071" b="17730"/>
          <a:stretch>
            <a:fillRect/>
          </a:stretch>
        </p:blipFill>
        <p:spPr>
          <a:xfrm>
            <a:off x="1703413" y="3805050"/>
            <a:ext cx="2712839" cy="2062350"/>
          </a:xfrm>
          <a:prstGeom prst="rect">
            <a:avLst/>
          </a:prstGeom>
        </p:spPr>
      </p:pic>
      <p:pic>
        <p:nvPicPr>
          <p:cNvPr id="11" name="10 Imagen" descr="bbb.png"/>
          <p:cNvPicPr>
            <a:picLocks noChangeAspect="1"/>
          </p:cNvPicPr>
          <p:nvPr/>
        </p:nvPicPr>
        <p:blipFill>
          <a:blip r:embed="rId5"/>
          <a:stretch>
            <a:fillRect/>
          </a:stretch>
        </p:blipFill>
        <p:spPr>
          <a:xfrm>
            <a:off x="163283" y="1595656"/>
            <a:ext cx="2896550" cy="2004412"/>
          </a:xfrm>
          <a:prstGeom prst="rect">
            <a:avLst/>
          </a:prstGeom>
        </p:spPr>
      </p:pic>
      <p:pic>
        <p:nvPicPr>
          <p:cNvPr id="9" name="Picture 2" descr="C:\Users\kdelarosa\Desktop\Bepensa.jpg"/>
          <p:cNvPicPr>
            <a:picLocks noChangeAspect="1" noChangeArrowheads="1"/>
          </p:cNvPicPr>
          <p:nvPr/>
        </p:nvPicPr>
        <p:blipFill>
          <a:blip r:embed="rId6"/>
          <a:srcRect/>
          <a:stretch>
            <a:fillRect/>
          </a:stretch>
        </p:blipFill>
        <p:spPr bwMode="auto">
          <a:xfrm>
            <a:off x="4686105" y="1595656"/>
            <a:ext cx="4188041" cy="2661560"/>
          </a:xfrm>
          <a:prstGeom prst="rect">
            <a:avLst/>
          </a:prstGeom>
          <a:noFill/>
        </p:spPr>
      </p:pic>
    </p:spTree>
    <p:extLst>
      <p:ext uri="{BB962C8B-B14F-4D97-AF65-F5344CB8AC3E}">
        <p14:creationId xmlns:p14="http://schemas.microsoft.com/office/powerpoint/2010/main" val="3068994061"/>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a:xfrm>
            <a:off x="107504" y="188640"/>
            <a:ext cx="5256584" cy="576064"/>
          </a:xfrm>
        </p:spPr>
        <p:txBody>
          <a:bodyPr>
            <a:normAutofit fontScale="92500" lnSpcReduction="10000"/>
          </a:bodyPr>
          <a:lstStyle/>
          <a:p>
            <a:r>
              <a:rPr lang="es-DO" dirty="0" err="1">
                <a:solidFill>
                  <a:srgbClr val="002060"/>
                </a:solidFill>
              </a:rPr>
              <a:t>Steps</a:t>
            </a:r>
            <a:r>
              <a:rPr lang="es-DO" dirty="0">
                <a:solidFill>
                  <a:srgbClr val="002060"/>
                </a:solidFill>
              </a:rPr>
              <a:t> to </a:t>
            </a:r>
            <a:r>
              <a:rPr lang="es-DO" dirty="0" err="1">
                <a:solidFill>
                  <a:srgbClr val="002060"/>
                </a:solidFill>
              </a:rPr>
              <a:t>obtain</a:t>
            </a:r>
            <a:endParaRPr lang="en-US" dirty="0">
              <a:solidFill>
                <a:srgbClr val="002060"/>
              </a:solidFill>
            </a:endParaRPr>
          </a:p>
        </p:txBody>
      </p:sp>
      <p:sp>
        <p:nvSpPr>
          <p:cNvPr id="6" name="CuadroTexto 5"/>
          <p:cNvSpPr txBox="1"/>
          <p:nvPr/>
        </p:nvSpPr>
        <p:spPr>
          <a:xfrm>
            <a:off x="5868144" y="1222244"/>
            <a:ext cx="1696204" cy="923330"/>
          </a:xfrm>
          <a:prstGeom prst="rect">
            <a:avLst/>
          </a:prstGeom>
          <a:noFill/>
        </p:spPr>
        <p:txBody>
          <a:bodyPr wrap="square" rtlCol="0">
            <a:spAutoFit/>
          </a:bodyPr>
          <a:lstStyle/>
          <a:p>
            <a:pPr algn="ctr"/>
            <a:r>
              <a:rPr lang="es-DO" b="1" dirty="0" err="1">
                <a:solidFill>
                  <a:srgbClr val="002060"/>
                </a:solidFill>
              </a:rPr>
              <a:t>Commitment</a:t>
            </a:r>
            <a:r>
              <a:rPr lang="es-DO" b="1" dirty="0">
                <a:solidFill>
                  <a:srgbClr val="002060"/>
                </a:solidFill>
              </a:rPr>
              <a:t> and </a:t>
            </a:r>
            <a:r>
              <a:rPr lang="es-DO" b="1" dirty="0" err="1">
                <a:solidFill>
                  <a:srgbClr val="002060"/>
                </a:solidFill>
              </a:rPr>
              <a:t>preparation</a:t>
            </a:r>
            <a:endParaRPr lang="en-US" b="1" dirty="0">
              <a:solidFill>
                <a:srgbClr val="002060"/>
              </a:solidFill>
            </a:endParaRPr>
          </a:p>
        </p:txBody>
      </p:sp>
      <p:sp>
        <p:nvSpPr>
          <p:cNvPr id="7" name="Cerrar llave 6"/>
          <p:cNvSpPr/>
          <p:nvPr/>
        </p:nvSpPr>
        <p:spPr>
          <a:xfrm>
            <a:off x="4673316" y="895730"/>
            <a:ext cx="804117" cy="1760627"/>
          </a:xfrm>
          <a:prstGeom prst="rightBrace">
            <a:avLst>
              <a:gd name="adj1" fmla="val 8333"/>
              <a:gd name="adj2" fmla="val 490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errar llave 8"/>
          <p:cNvSpPr/>
          <p:nvPr/>
        </p:nvSpPr>
        <p:spPr>
          <a:xfrm>
            <a:off x="4834507" y="4579871"/>
            <a:ext cx="794114" cy="1585432"/>
          </a:xfrm>
          <a:prstGeom prst="rightBrace">
            <a:avLst>
              <a:gd name="adj1" fmla="val 8333"/>
              <a:gd name="adj2" fmla="val 490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uadroTexto 9"/>
          <p:cNvSpPr txBox="1"/>
          <p:nvPr/>
        </p:nvSpPr>
        <p:spPr>
          <a:xfrm>
            <a:off x="6004577" y="4868134"/>
            <a:ext cx="1696204" cy="1200329"/>
          </a:xfrm>
          <a:prstGeom prst="rect">
            <a:avLst/>
          </a:prstGeom>
          <a:noFill/>
        </p:spPr>
        <p:txBody>
          <a:bodyPr wrap="square" rtlCol="0">
            <a:spAutoFit/>
          </a:bodyPr>
          <a:lstStyle/>
          <a:p>
            <a:pPr algn="ctr"/>
            <a:r>
              <a:rPr lang="en-US" b="1" dirty="0">
                <a:solidFill>
                  <a:srgbClr val="002060"/>
                </a:solidFill>
              </a:rPr>
              <a:t>Third party certification and obtaining the distinctive</a:t>
            </a:r>
          </a:p>
        </p:txBody>
      </p:sp>
      <p:sp>
        <p:nvSpPr>
          <p:cNvPr id="11" name="Cerrar llave 10"/>
          <p:cNvSpPr/>
          <p:nvPr/>
        </p:nvSpPr>
        <p:spPr>
          <a:xfrm>
            <a:off x="4726335" y="2799116"/>
            <a:ext cx="794114" cy="1637996"/>
          </a:xfrm>
          <a:prstGeom prst="rightBrace">
            <a:avLst>
              <a:gd name="adj1" fmla="val 8333"/>
              <a:gd name="adj2" fmla="val 4903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uadroTexto 11"/>
          <p:cNvSpPr txBox="1"/>
          <p:nvPr/>
        </p:nvSpPr>
        <p:spPr>
          <a:xfrm>
            <a:off x="6004577" y="3078349"/>
            <a:ext cx="1837103" cy="923330"/>
          </a:xfrm>
          <a:prstGeom prst="rect">
            <a:avLst/>
          </a:prstGeom>
          <a:noFill/>
        </p:spPr>
        <p:txBody>
          <a:bodyPr wrap="square" rtlCol="0">
            <a:spAutoFit/>
          </a:bodyPr>
          <a:lstStyle/>
          <a:p>
            <a:pPr algn="ctr"/>
            <a:r>
              <a:rPr lang="es-DO" b="1" dirty="0" err="1">
                <a:solidFill>
                  <a:srgbClr val="002060"/>
                </a:solidFill>
              </a:rPr>
              <a:t>Policy</a:t>
            </a:r>
            <a:r>
              <a:rPr lang="es-DO" b="1" dirty="0">
                <a:solidFill>
                  <a:srgbClr val="002060"/>
                </a:solidFill>
              </a:rPr>
              <a:t> </a:t>
            </a:r>
            <a:r>
              <a:rPr lang="es-DO" b="1" dirty="0" err="1">
                <a:solidFill>
                  <a:srgbClr val="002060"/>
                </a:solidFill>
              </a:rPr>
              <a:t>evaluation</a:t>
            </a:r>
            <a:r>
              <a:rPr lang="es-DO" b="1" dirty="0">
                <a:solidFill>
                  <a:srgbClr val="002060"/>
                </a:solidFill>
              </a:rPr>
              <a:t> and establishment</a:t>
            </a:r>
            <a:endParaRPr lang="en-US" b="1" dirty="0">
              <a:solidFill>
                <a:srgbClr val="002060"/>
              </a:solidFill>
            </a:endParaRPr>
          </a:p>
        </p:txBody>
      </p:sp>
      <p:pic>
        <p:nvPicPr>
          <p:cNvPr id="2" name="Imagen 1"/>
          <p:cNvPicPr>
            <a:picLocks noChangeAspect="1"/>
          </p:cNvPicPr>
          <p:nvPr/>
        </p:nvPicPr>
        <p:blipFill>
          <a:blip r:embed="rId3"/>
          <a:stretch>
            <a:fillRect/>
          </a:stretch>
        </p:blipFill>
        <p:spPr>
          <a:xfrm>
            <a:off x="755576" y="970702"/>
            <a:ext cx="4213770" cy="5194601"/>
          </a:xfrm>
          <a:prstGeom prst="rect">
            <a:avLst/>
          </a:prstGeom>
        </p:spPr>
      </p:pic>
    </p:spTree>
    <p:extLst>
      <p:ext uri="{BB962C8B-B14F-4D97-AF65-F5344CB8AC3E}">
        <p14:creationId xmlns:p14="http://schemas.microsoft.com/office/powerpoint/2010/main" val="78716657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7504" y="1772816"/>
            <a:ext cx="5904656" cy="4176464"/>
          </a:xfrm>
        </p:spPr>
        <p:txBody>
          <a:bodyPr>
            <a:normAutofit fontScale="85000" lnSpcReduction="20000"/>
          </a:bodyPr>
          <a:lstStyle/>
          <a:p>
            <a:pPr algn="just"/>
            <a:r>
              <a:rPr lang="en-US" dirty="0"/>
              <a:t>Organizations work on the general guidelines of the standard, assume the commitments and implement all the requirements established in the eight dimensions.</a:t>
            </a:r>
          </a:p>
          <a:p>
            <a:pPr algn="just"/>
            <a:r>
              <a:rPr lang="en-US" dirty="0"/>
              <a:t>They make the request and the certification body develops the activities of the functional conformity assessment scheme.</a:t>
            </a:r>
          </a:p>
          <a:p>
            <a:pPr algn="just"/>
            <a:r>
              <a:rPr lang="en-US" dirty="0"/>
              <a:t>The validity of the certification is 3 years with 2 annual follow-up audits.</a:t>
            </a:r>
            <a:endParaRPr lang="es-DO" dirty="0"/>
          </a:p>
          <a:p>
            <a:endParaRPr lang="es-DO" dirty="0"/>
          </a:p>
        </p:txBody>
      </p:sp>
      <p:sp>
        <p:nvSpPr>
          <p:cNvPr id="3" name="Marcador de texto 2"/>
          <p:cNvSpPr>
            <a:spLocks noGrp="1"/>
          </p:cNvSpPr>
          <p:nvPr>
            <p:ph type="body" sz="quarter" idx="14"/>
          </p:nvPr>
        </p:nvSpPr>
        <p:spPr>
          <a:xfrm>
            <a:off x="467544" y="1052737"/>
            <a:ext cx="8208143" cy="720080"/>
          </a:xfrm>
        </p:spPr>
        <p:txBody>
          <a:bodyPr/>
          <a:lstStyle/>
          <a:p>
            <a:r>
              <a:rPr lang="es-DO" dirty="0" err="1">
                <a:solidFill>
                  <a:srgbClr val="002060"/>
                </a:solidFill>
              </a:rPr>
              <a:t>Process</a:t>
            </a:r>
            <a:r>
              <a:rPr lang="es-DO" dirty="0">
                <a:solidFill>
                  <a:srgbClr val="002060"/>
                </a:solidFill>
              </a:rPr>
              <a:t> of </a:t>
            </a:r>
            <a:r>
              <a:rPr lang="es-DO" dirty="0" err="1">
                <a:solidFill>
                  <a:srgbClr val="002060"/>
                </a:solidFill>
              </a:rPr>
              <a:t>Certification</a:t>
            </a:r>
            <a:endParaRPr lang="en-US" dirty="0">
              <a:solidFill>
                <a:srgbClr val="002060"/>
              </a:solidFill>
            </a:endParaRPr>
          </a:p>
        </p:txBody>
      </p:sp>
      <p:pic>
        <p:nvPicPr>
          <p:cNvPr id="4" name="Picture 1"/>
          <p:cNvPicPr>
            <a:picLocks noChangeAspect="1" noChangeArrowheads="1"/>
          </p:cNvPicPr>
          <p:nvPr/>
        </p:nvPicPr>
        <p:blipFill>
          <a:blip r:embed="rId3" cstate="print">
            <a:lum bright="10000"/>
          </a:blip>
          <a:srcRect/>
          <a:stretch>
            <a:fillRect/>
          </a:stretch>
        </p:blipFill>
        <p:spPr bwMode="auto">
          <a:xfrm>
            <a:off x="6084168" y="1988840"/>
            <a:ext cx="2699872" cy="1529928"/>
          </a:xfrm>
          <a:prstGeom prst="rect">
            <a:avLst/>
          </a:prstGeom>
          <a:ln>
            <a:noFill/>
          </a:ln>
          <a:effectLst>
            <a:softEdge rad="112500"/>
          </a:effectLst>
        </p:spPr>
      </p:pic>
      <p:sp>
        <p:nvSpPr>
          <p:cNvPr id="5" name="AutoShape 2" descr="Framework for conformity assessment based on an analogy with the  Uncertainty Principle of Quantum Mechanics (FCAUP) - ScienceDirec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Framework for conformity assessment based on an analogy with the  Uncertainty Principle of Quantum Mechanics (FCAUP) - Science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79" y="3734791"/>
            <a:ext cx="2797693" cy="203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76051" y="1996290"/>
            <a:ext cx="8229600" cy="3849291"/>
          </a:xfrm>
        </p:spPr>
        <p:txBody>
          <a:bodyPr>
            <a:normAutofit fontScale="85000" lnSpcReduction="10000"/>
          </a:bodyPr>
          <a:lstStyle/>
          <a:p>
            <a:pPr algn="just"/>
            <a:r>
              <a:rPr lang="en-US" dirty="0"/>
              <a:t>Improves work environment (reduces absenteeism, increases productivity and greater staff commitment).</a:t>
            </a:r>
          </a:p>
          <a:p>
            <a:pPr algn="just"/>
            <a:r>
              <a:rPr lang="en-US" dirty="0"/>
              <a:t>Adds social value (generates economic and social gains, improves the positive image of the organization and contributes to a competitive advantage in the market).</a:t>
            </a:r>
          </a:p>
          <a:p>
            <a:pPr algn="just"/>
            <a:r>
              <a:rPr lang="en-US" dirty="0"/>
              <a:t>Contributes to the economy by increasing the Gross Domestic Product (GDP), according to studies by the International Monetary Fund (IMF), by 34%</a:t>
            </a:r>
          </a:p>
        </p:txBody>
      </p:sp>
      <p:sp>
        <p:nvSpPr>
          <p:cNvPr id="3" name="Marcador de texto 2"/>
          <p:cNvSpPr>
            <a:spLocks noGrp="1"/>
          </p:cNvSpPr>
          <p:nvPr>
            <p:ph type="body" sz="quarter" idx="14"/>
          </p:nvPr>
        </p:nvSpPr>
        <p:spPr>
          <a:xfrm>
            <a:off x="467544" y="1052737"/>
            <a:ext cx="8208143" cy="792088"/>
          </a:xfrm>
        </p:spPr>
        <p:txBody>
          <a:bodyPr/>
          <a:lstStyle/>
          <a:p>
            <a:r>
              <a:rPr lang="es-DO" dirty="0" err="1">
                <a:solidFill>
                  <a:srgbClr val="002060"/>
                </a:solidFill>
              </a:rPr>
              <a:t>Impacts</a:t>
            </a:r>
            <a:endParaRPr lang="en-US" dirty="0">
              <a:solidFill>
                <a:srgbClr val="002060"/>
              </a:solidFill>
            </a:endParaRPr>
          </a:p>
        </p:txBody>
      </p:sp>
      <p:pic>
        <p:nvPicPr>
          <p:cNvPr id="9218" name="Picture 2" descr="The impact of words on gender equality | Social Responsibility,Gender  discrimination,Development,, | Blog Post by jyottsana j dhillun | Momspres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0" y="0"/>
            <a:ext cx="3552117" cy="1996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4 Ways for Managers to Improve the Working Environ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916" y="4883916"/>
            <a:ext cx="3453572" cy="166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158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lantilla 2.jpg"/>
          <p:cNvPicPr>
            <a:picLocks noChangeAspect="1" noChangeArrowheads="1"/>
          </p:cNvPicPr>
          <p:nvPr/>
        </p:nvPicPr>
        <p:blipFill>
          <a:blip r:embed="rId3" cstate="print"/>
          <a:srcRect l="27676" t="46098" r="28242" b="9483"/>
          <a:stretch>
            <a:fillRect/>
          </a:stretch>
        </p:blipFill>
        <p:spPr bwMode="auto">
          <a:xfrm>
            <a:off x="0" y="1600200"/>
            <a:ext cx="9144000" cy="4267200"/>
          </a:xfrm>
          <a:prstGeom prst="rect">
            <a:avLst/>
          </a:prstGeom>
          <a:noFill/>
          <a:ln w="9525">
            <a:noFill/>
            <a:miter lim="800000"/>
            <a:headEnd/>
            <a:tailEnd/>
          </a:ln>
        </p:spPr>
      </p:pic>
      <p:sp>
        <p:nvSpPr>
          <p:cNvPr id="8" name="7 Rectángulo"/>
          <p:cNvSpPr/>
          <p:nvPr/>
        </p:nvSpPr>
        <p:spPr>
          <a:xfrm>
            <a:off x="3714744" y="1643050"/>
            <a:ext cx="5048256" cy="3970318"/>
          </a:xfrm>
          <a:prstGeom prst="rect">
            <a:avLst/>
          </a:prstGeom>
        </p:spPr>
        <p:txBody>
          <a:bodyPr wrap="square">
            <a:spAutoFit/>
          </a:bodyPr>
          <a:lstStyle/>
          <a:p>
            <a:pPr algn="just">
              <a:lnSpc>
                <a:spcPct val="150000"/>
              </a:lnSpc>
            </a:pPr>
            <a:r>
              <a:rPr lang="en-US" sz="2800" b="1" dirty="0">
                <a:solidFill>
                  <a:srgbClr val="002060"/>
                </a:solidFill>
              </a:rPr>
              <a:t>Organizations that have implemented the requirements of NORDOM 775 and have successfully completed the certification process obtain the corresponding </a:t>
            </a:r>
            <a:r>
              <a:rPr lang="en-US" sz="2800" b="1" dirty="0" err="1">
                <a:solidFill>
                  <a:srgbClr val="002060"/>
                </a:solidFill>
              </a:rPr>
              <a:t>distintive</a:t>
            </a:r>
            <a:r>
              <a:rPr lang="en-US" sz="2800" b="1" dirty="0">
                <a:solidFill>
                  <a:srgbClr val="002060"/>
                </a:solidFill>
              </a:rPr>
              <a:t>.</a:t>
            </a:r>
            <a:endParaRPr lang="es-DO" sz="2800" b="1" dirty="0">
              <a:solidFill>
                <a:srgbClr val="002060"/>
              </a:solidFill>
            </a:endParaRPr>
          </a:p>
        </p:txBody>
      </p:sp>
      <p:sp>
        <p:nvSpPr>
          <p:cNvPr id="1026" name="AutoShape 2"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sp>
        <p:nvSpPr>
          <p:cNvPr id="1028" name="AutoShape 4" descr="Resultado de imagen para sello igualando 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DO"/>
          </a:p>
        </p:txBody>
      </p:sp>
      <p:pic>
        <p:nvPicPr>
          <p:cNvPr id="1030" name="Picture 6" descr="Resultado de imagen para sello igualando rd"/>
          <p:cNvPicPr>
            <a:picLocks noChangeAspect="1" noChangeArrowheads="1"/>
          </p:cNvPicPr>
          <p:nvPr/>
        </p:nvPicPr>
        <p:blipFill>
          <a:blip r:embed="rId4" cstate="print"/>
          <a:srcRect/>
          <a:stretch>
            <a:fillRect/>
          </a:stretch>
        </p:blipFill>
        <p:spPr bwMode="auto">
          <a:xfrm>
            <a:off x="428596" y="2143116"/>
            <a:ext cx="2857520" cy="2643206"/>
          </a:xfrm>
          <a:prstGeom prst="ellipse">
            <a:avLst/>
          </a:prstGeom>
          <a:ln>
            <a:noFill/>
          </a:ln>
          <a:effectLst>
            <a:softEdge rad="112500"/>
          </a:effectLst>
        </p:spPr>
      </p:pic>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71600" y="1484784"/>
            <a:ext cx="1577879" cy="2061422"/>
          </a:xfrm>
          <a:prstGeom prst="rect">
            <a:avLst/>
          </a:prstGeom>
          <a:ln>
            <a:solidFill>
              <a:schemeClr val="tx1"/>
            </a:solidFill>
          </a:ln>
        </p:spPr>
      </p:pic>
      <p:pic>
        <p:nvPicPr>
          <p:cNvPr id="7" name="Imagen 6"/>
          <p:cNvPicPr>
            <a:picLocks noChangeAspect="1"/>
          </p:cNvPicPr>
          <p:nvPr/>
        </p:nvPicPr>
        <p:blipFill>
          <a:blip r:embed="rId4"/>
          <a:stretch>
            <a:fillRect/>
          </a:stretch>
        </p:blipFill>
        <p:spPr>
          <a:xfrm>
            <a:off x="2860570" y="1196752"/>
            <a:ext cx="2981747" cy="1070371"/>
          </a:xfrm>
          <a:prstGeom prst="rect">
            <a:avLst/>
          </a:prstGeom>
          <a:ln>
            <a:noFill/>
          </a:ln>
          <a:effectLst>
            <a:outerShdw blurRad="292100" dist="139700" dir="2700000" algn="tl" rotWithShape="0">
              <a:srgbClr val="333333">
                <a:alpha val="65000"/>
              </a:srgbClr>
            </a:outerShdw>
          </a:effectLst>
        </p:spPr>
      </p:pic>
      <p:pic>
        <p:nvPicPr>
          <p:cNvPr id="10244" name="Picture 4" descr="Instituto Dominicano para la Calidad (INDOCAL) - Ministerio de Industria,  Comercio y Mypimes - MICM"/>
          <p:cNvPicPr>
            <a:picLocks noChangeAspect="1" noChangeArrowheads="1"/>
          </p:cNvPicPr>
          <p:nvPr/>
        </p:nvPicPr>
        <p:blipFill rotWithShape="1">
          <a:blip r:embed="rId5">
            <a:extLst>
              <a:ext uri="{28A0092B-C50C-407E-A947-70E740481C1C}">
                <a14:useLocalDpi xmlns:a14="http://schemas.microsoft.com/office/drawing/2010/main" val="0"/>
              </a:ext>
            </a:extLst>
          </a:blip>
          <a:srcRect l="26087" t="27515" r="26455" b="27312"/>
          <a:stretch/>
        </p:blipFill>
        <p:spPr bwMode="auto">
          <a:xfrm>
            <a:off x="3347864" y="4149080"/>
            <a:ext cx="2016224" cy="120266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691940" y="5445224"/>
            <a:ext cx="3319004" cy="707886"/>
          </a:xfrm>
          <a:prstGeom prst="rect">
            <a:avLst/>
          </a:prstGeom>
          <a:noFill/>
        </p:spPr>
        <p:txBody>
          <a:bodyPr wrap="square" rtlCol="0">
            <a:spAutoFit/>
          </a:bodyPr>
          <a:lstStyle/>
          <a:p>
            <a:pPr algn="ctr"/>
            <a:r>
              <a:rPr lang="es-DO" sz="2000" b="1" dirty="0">
                <a:solidFill>
                  <a:srgbClr val="002060"/>
                </a:solidFill>
              </a:rPr>
              <a:t>+ </a:t>
            </a:r>
            <a:r>
              <a:rPr lang="es-DO" sz="2000" b="1" dirty="0" err="1">
                <a:solidFill>
                  <a:srgbClr val="002060"/>
                </a:solidFill>
              </a:rPr>
              <a:t>other</a:t>
            </a:r>
            <a:r>
              <a:rPr lang="es-DO" sz="2000" b="1" dirty="0">
                <a:solidFill>
                  <a:srgbClr val="002060"/>
                </a:solidFill>
              </a:rPr>
              <a:t> </a:t>
            </a:r>
            <a:r>
              <a:rPr lang="es-DO" sz="2000" b="1" dirty="0" err="1">
                <a:solidFill>
                  <a:srgbClr val="002060"/>
                </a:solidFill>
              </a:rPr>
              <a:t>certification</a:t>
            </a:r>
            <a:r>
              <a:rPr lang="es-DO" sz="2000" b="1" dirty="0">
                <a:solidFill>
                  <a:srgbClr val="002060"/>
                </a:solidFill>
              </a:rPr>
              <a:t> </a:t>
            </a:r>
            <a:r>
              <a:rPr lang="es-DO" sz="2000" b="1" dirty="0" err="1">
                <a:solidFill>
                  <a:srgbClr val="002060"/>
                </a:solidFill>
              </a:rPr>
              <a:t>bodies</a:t>
            </a:r>
            <a:r>
              <a:rPr lang="es-DO" sz="2000" b="1" dirty="0">
                <a:solidFill>
                  <a:srgbClr val="002060"/>
                </a:solidFill>
              </a:rPr>
              <a:t> </a:t>
            </a:r>
            <a:r>
              <a:rPr lang="es-DO" sz="2000" b="1" dirty="0" err="1">
                <a:solidFill>
                  <a:srgbClr val="002060"/>
                </a:solidFill>
              </a:rPr>
              <a:t>acredited</a:t>
            </a:r>
            <a:endParaRPr lang="en-US" sz="2000" b="1" dirty="0">
              <a:solidFill>
                <a:srgbClr val="002060"/>
              </a:solidFill>
            </a:endParaRPr>
          </a:p>
        </p:txBody>
      </p:sp>
      <p:sp>
        <p:nvSpPr>
          <p:cNvPr id="10" name="Cerrar llave 9"/>
          <p:cNvSpPr/>
          <p:nvPr/>
        </p:nvSpPr>
        <p:spPr>
          <a:xfrm>
            <a:off x="6012160" y="1196752"/>
            <a:ext cx="864096" cy="2592288"/>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errar llave 11"/>
          <p:cNvSpPr/>
          <p:nvPr/>
        </p:nvSpPr>
        <p:spPr>
          <a:xfrm>
            <a:off x="6012160" y="4048110"/>
            <a:ext cx="864096" cy="2275036"/>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uadroTexto 12"/>
          <p:cNvSpPr txBox="1"/>
          <p:nvPr/>
        </p:nvSpPr>
        <p:spPr>
          <a:xfrm>
            <a:off x="6876256" y="2161552"/>
            <a:ext cx="2267744" cy="830997"/>
          </a:xfrm>
          <a:prstGeom prst="rect">
            <a:avLst/>
          </a:prstGeom>
          <a:noFill/>
        </p:spPr>
        <p:txBody>
          <a:bodyPr wrap="square" rtlCol="0">
            <a:spAutoFit/>
          </a:bodyPr>
          <a:lstStyle/>
          <a:p>
            <a:pPr algn="ctr"/>
            <a:r>
              <a:rPr lang="es-DO" sz="2400" b="1" dirty="0" err="1">
                <a:solidFill>
                  <a:srgbClr val="002060"/>
                </a:solidFill>
              </a:rPr>
              <a:t>Implementation</a:t>
            </a:r>
            <a:r>
              <a:rPr lang="es-DO" sz="2400" b="1" dirty="0">
                <a:solidFill>
                  <a:srgbClr val="002060"/>
                </a:solidFill>
              </a:rPr>
              <a:t> and training</a:t>
            </a:r>
            <a:endParaRPr lang="en-US" sz="2400" b="1" dirty="0">
              <a:solidFill>
                <a:srgbClr val="002060"/>
              </a:solidFill>
            </a:endParaRPr>
          </a:p>
        </p:txBody>
      </p:sp>
      <p:sp>
        <p:nvSpPr>
          <p:cNvPr id="14" name="CuadroTexto 13"/>
          <p:cNvSpPr txBox="1"/>
          <p:nvPr/>
        </p:nvSpPr>
        <p:spPr>
          <a:xfrm>
            <a:off x="6849144" y="4770129"/>
            <a:ext cx="2267744" cy="830997"/>
          </a:xfrm>
          <a:prstGeom prst="rect">
            <a:avLst/>
          </a:prstGeom>
          <a:noFill/>
        </p:spPr>
        <p:txBody>
          <a:bodyPr wrap="square" rtlCol="0">
            <a:spAutoFit/>
          </a:bodyPr>
          <a:lstStyle/>
          <a:p>
            <a:pPr algn="ctr"/>
            <a:r>
              <a:rPr lang="es-DO" sz="2400" b="1" dirty="0" err="1">
                <a:solidFill>
                  <a:srgbClr val="002060"/>
                </a:solidFill>
              </a:rPr>
              <a:t>Third</a:t>
            </a:r>
            <a:r>
              <a:rPr lang="es-DO" sz="2400" b="1" dirty="0">
                <a:solidFill>
                  <a:srgbClr val="002060"/>
                </a:solidFill>
              </a:rPr>
              <a:t> </a:t>
            </a:r>
            <a:r>
              <a:rPr lang="es-DO" sz="2400" b="1" dirty="0" err="1">
                <a:solidFill>
                  <a:srgbClr val="002060"/>
                </a:solidFill>
              </a:rPr>
              <a:t>party</a:t>
            </a:r>
            <a:r>
              <a:rPr lang="es-DO" sz="2400" b="1" dirty="0">
                <a:solidFill>
                  <a:srgbClr val="002060"/>
                </a:solidFill>
              </a:rPr>
              <a:t> </a:t>
            </a:r>
            <a:r>
              <a:rPr lang="es-DO" sz="2400" b="1">
                <a:solidFill>
                  <a:srgbClr val="002060"/>
                </a:solidFill>
              </a:rPr>
              <a:t>Certification</a:t>
            </a:r>
            <a:endParaRPr lang="en-US" sz="2400" b="1" dirty="0">
              <a:solidFill>
                <a:srgbClr val="002060"/>
              </a:solidFill>
            </a:endParaRPr>
          </a:p>
        </p:txBody>
      </p:sp>
      <p:pic>
        <p:nvPicPr>
          <p:cNvPr id="2" name="Imagen 1"/>
          <p:cNvPicPr>
            <a:picLocks noChangeAspect="1"/>
          </p:cNvPicPr>
          <p:nvPr/>
        </p:nvPicPr>
        <p:blipFill>
          <a:blip r:embed="rId6"/>
          <a:stretch>
            <a:fillRect/>
          </a:stretch>
        </p:blipFill>
        <p:spPr>
          <a:xfrm>
            <a:off x="3368655" y="2384815"/>
            <a:ext cx="1923425" cy="1565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485159"/>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9577" y="352425"/>
            <a:ext cx="1974214" cy="574040"/>
          </a:xfrm>
          <a:prstGeom prst="rect">
            <a:avLst/>
          </a:prstGeom>
        </p:spPr>
        <p:txBody>
          <a:bodyPr vert="horz" wrap="square" lIns="0" tIns="12700" rIns="0" bIns="0" rtlCol="0">
            <a:spAutoFit/>
          </a:bodyPr>
          <a:lstStyle/>
          <a:p>
            <a:pPr marL="594360" marR="5080" indent="-582295">
              <a:lnSpc>
                <a:spcPct val="100000"/>
              </a:lnSpc>
              <a:spcBef>
                <a:spcPts val="100"/>
              </a:spcBef>
            </a:pPr>
            <a:r>
              <a:rPr sz="1800" spc="-5" dirty="0">
                <a:latin typeface="Calibri"/>
                <a:cs typeface="Calibri"/>
              </a:rPr>
              <a:t>Instituto</a:t>
            </a:r>
            <a:r>
              <a:rPr sz="1800" spc="-60" dirty="0">
                <a:latin typeface="Calibri"/>
                <a:cs typeface="Calibri"/>
              </a:rPr>
              <a:t> </a:t>
            </a:r>
            <a:r>
              <a:rPr sz="1800" spc="-10" dirty="0">
                <a:latin typeface="Calibri"/>
                <a:cs typeface="Calibri"/>
              </a:rPr>
              <a:t>Dominicano  </a:t>
            </a:r>
            <a:r>
              <a:rPr sz="1800" spc="-15" dirty="0">
                <a:latin typeface="Calibri"/>
                <a:cs typeface="Calibri"/>
              </a:rPr>
              <a:t>para </a:t>
            </a:r>
            <a:r>
              <a:rPr sz="1800" dirty="0">
                <a:latin typeface="Calibri"/>
                <a:cs typeface="Calibri"/>
              </a:rPr>
              <a:t>la</a:t>
            </a:r>
            <a:r>
              <a:rPr sz="1800" spc="-40" dirty="0">
                <a:latin typeface="Calibri"/>
                <a:cs typeface="Calibri"/>
              </a:rPr>
              <a:t> </a:t>
            </a:r>
            <a:r>
              <a:rPr sz="1800" spc="-10" dirty="0">
                <a:latin typeface="Calibri"/>
                <a:cs typeface="Calibri"/>
              </a:rPr>
              <a:t>Calidad</a:t>
            </a:r>
            <a:endParaRPr sz="1800">
              <a:latin typeface="Calibri"/>
              <a:cs typeface="Calibri"/>
            </a:endParaRPr>
          </a:p>
        </p:txBody>
      </p:sp>
      <p:sp>
        <p:nvSpPr>
          <p:cNvPr id="3" name="object 3"/>
          <p:cNvSpPr/>
          <p:nvPr/>
        </p:nvSpPr>
        <p:spPr>
          <a:xfrm>
            <a:off x="0" y="1600200"/>
            <a:ext cx="9143998" cy="4267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12749" y="121107"/>
            <a:ext cx="4490720" cy="1002030"/>
          </a:xfrm>
          <a:prstGeom prst="rect">
            <a:avLst/>
          </a:prstGeom>
        </p:spPr>
        <p:txBody>
          <a:bodyPr vert="horz" wrap="square" lIns="0" tIns="13335" rIns="0" bIns="0" rtlCol="0">
            <a:spAutoFit/>
          </a:bodyPr>
          <a:lstStyle/>
          <a:p>
            <a:pPr marL="1764030" marR="5080" indent="-1751964">
              <a:lnSpc>
                <a:spcPct val="100000"/>
              </a:lnSpc>
              <a:spcBef>
                <a:spcPts val="105"/>
              </a:spcBef>
            </a:pPr>
            <a:r>
              <a:rPr sz="3200" b="1" spc="-5" dirty="0">
                <a:solidFill>
                  <a:srgbClr val="001F5F"/>
                </a:solidFill>
                <a:latin typeface="Calibri"/>
                <a:cs typeface="Calibri"/>
              </a:rPr>
              <a:t>Certification </a:t>
            </a:r>
            <a:r>
              <a:rPr sz="3200" b="1" dirty="0">
                <a:solidFill>
                  <a:srgbClr val="001F5F"/>
                </a:solidFill>
                <a:latin typeface="Calibri"/>
                <a:cs typeface="Calibri"/>
              </a:rPr>
              <a:t>and</a:t>
            </a:r>
            <a:r>
              <a:rPr sz="3200" b="1" spc="-95" dirty="0">
                <a:solidFill>
                  <a:srgbClr val="001F5F"/>
                </a:solidFill>
                <a:latin typeface="Calibri"/>
                <a:cs typeface="Calibri"/>
              </a:rPr>
              <a:t> </a:t>
            </a:r>
            <a:r>
              <a:rPr sz="3200" b="1" spc="-10" dirty="0">
                <a:solidFill>
                  <a:srgbClr val="001F5F"/>
                </a:solidFill>
                <a:latin typeface="Calibri"/>
                <a:cs typeface="Calibri"/>
              </a:rPr>
              <a:t>distintive  levels</a:t>
            </a:r>
            <a:endParaRPr sz="3200">
              <a:latin typeface="Calibri"/>
              <a:cs typeface="Calibri"/>
            </a:endParaRPr>
          </a:p>
        </p:txBody>
      </p:sp>
      <p:sp>
        <p:nvSpPr>
          <p:cNvPr id="5" name="object 5"/>
          <p:cNvSpPr/>
          <p:nvPr/>
        </p:nvSpPr>
        <p:spPr>
          <a:xfrm>
            <a:off x="3912870" y="1495805"/>
            <a:ext cx="4884420" cy="911860"/>
          </a:xfrm>
          <a:custGeom>
            <a:avLst/>
            <a:gdLst/>
            <a:ahLst/>
            <a:cxnLst/>
            <a:rect l="l" t="t" r="r" b="b"/>
            <a:pathLst>
              <a:path w="4884420" h="911860">
                <a:moveTo>
                  <a:pt x="4732528" y="0"/>
                </a:moveTo>
                <a:lnTo>
                  <a:pt x="0" y="0"/>
                </a:lnTo>
                <a:lnTo>
                  <a:pt x="0" y="911352"/>
                </a:lnTo>
                <a:lnTo>
                  <a:pt x="4732528" y="911352"/>
                </a:lnTo>
                <a:lnTo>
                  <a:pt x="4780560" y="903614"/>
                </a:lnTo>
                <a:lnTo>
                  <a:pt x="4822259" y="882062"/>
                </a:lnTo>
                <a:lnTo>
                  <a:pt x="4855130" y="849191"/>
                </a:lnTo>
                <a:lnTo>
                  <a:pt x="4876682" y="807492"/>
                </a:lnTo>
                <a:lnTo>
                  <a:pt x="4884420" y="759460"/>
                </a:lnTo>
                <a:lnTo>
                  <a:pt x="4884420" y="151892"/>
                </a:lnTo>
                <a:lnTo>
                  <a:pt x="4876682" y="103859"/>
                </a:lnTo>
                <a:lnTo>
                  <a:pt x="4855130" y="62160"/>
                </a:lnTo>
                <a:lnTo>
                  <a:pt x="4822259" y="29289"/>
                </a:lnTo>
                <a:lnTo>
                  <a:pt x="4780560" y="7737"/>
                </a:lnTo>
                <a:lnTo>
                  <a:pt x="4732528" y="0"/>
                </a:lnTo>
                <a:close/>
              </a:path>
            </a:pathLst>
          </a:custGeom>
          <a:solidFill>
            <a:srgbClr val="CCCFD6">
              <a:alpha val="90194"/>
            </a:srgbClr>
          </a:solidFill>
        </p:spPr>
        <p:txBody>
          <a:bodyPr wrap="square" lIns="0" tIns="0" rIns="0" bIns="0" rtlCol="0"/>
          <a:lstStyle/>
          <a:p>
            <a:endParaRPr/>
          </a:p>
        </p:txBody>
      </p:sp>
      <p:sp>
        <p:nvSpPr>
          <p:cNvPr id="6" name="object 6"/>
          <p:cNvSpPr/>
          <p:nvPr/>
        </p:nvSpPr>
        <p:spPr>
          <a:xfrm>
            <a:off x="3912870" y="1495805"/>
            <a:ext cx="4884420" cy="911860"/>
          </a:xfrm>
          <a:custGeom>
            <a:avLst/>
            <a:gdLst/>
            <a:ahLst/>
            <a:cxnLst/>
            <a:rect l="l" t="t" r="r" b="b"/>
            <a:pathLst>
              <a:path w="4884420" h="911860">
                <a:moveTo>
                  <a:pt x="4884420" y="151892"/>
                </a:moveTo>
                <a:lnTo>
                  <a:pt x="4884420" y="759460"/>
                </a:lnTo>
                <a:lnTo>
                  <a:pt x="4876682" y="807492"/>
                </a:lnTo>
                <a:lnTo>
                  <a:pt x="4855130" y="849191"/>
                </a:lnTo>
                <a:lnTo>
                  <a:pt x="4822259" y="882062"/>
                </a:lnTo>
                <a:lnTo>
                  <a:pt x="4780560" y="903614"/>
                </a:lnTo>
                <a:lnTo>
                  <a:pt x="4732528" y="911352"/>
                </a:lnTo>
                <a:lnTo>
                  <a:pt x="0" y="911352"/>
                </a:lnTo>
                <a:lnTo>
                  <a:pt x="0" y="0"/>
                </a:lnTo>
                <a:lnTo>
                  <a:pt x="4732528" y="0"/>
                </a:lnTo>
                <a:lnTo>
                  <a:pt x="4780560" y="7737"/>
                </a:lnTo>
                <a:lnTo>
                  <a:pt x="4822259" y="29289"/>
                </a:lnTo>
                <a:lnTo>
                  <a:pt x="4855130" y="62160"/>
                </a:lnTo>
                <a:lnTo>
                  <a:pt x="4876682" y="103859"/>
                </a:lnTo>
                <a:lnTo>
                  <a:pt x="4884420" y="151892"/>
                </a:lnTo>
                <a:close/>
              </a:path>
            </a:pathLst>
          </a:custGeom>
          <a:ln w="25908">
            <a:solidFill>
              <a:srgbClr val="CCCFD6"/>
            </a:solidFill>
          </a:ln>
        </p:spPr>
        <p:txBody>
          <a:bodyPr wrap="square" lIns="0" tIns="0" rIns="0" bIns="0" rtlCol="0"/>
          <a:lstStyle/>
          <a:p>
            <a:endParaRPr/>
          </a:p>
        </p:txBody>
      </p:sp>
      <p:sp>
        <p:nvSpPr>
          <p:cNvPr id="7" name="object 7"/>
          <p:cNvSpPr txBox="1"/>
          <p:nvPr/>
        </p:nvSpPr>
        <p:spPr>
          <a:xfrm>
            <a:off x="4043299" y="1523759"/>
            <a:ext cx="4372610" cy="843821"/>
          </a:xfrm>
          <a:prstGeom prst="rect">
            <a:avLst/>
          </a:prstGeom>
        </p:spPr>
        <p:txBody>
          <a:bodyPr vert="horz" wrap="square" lIns="0" tIns="12700" rIns="0" bIns="0" rtlCol="0">
            <a:spAutoFit/>
          </a:bodyPr>
          <a:lstStyle/>
          <a:p>
            <a:pPr marL="184785" indent="-172720" algn="just">
              <a:spcBef>
                <a:spcPts val="100"/>
              </a:spcBef>
              <a:buFontTx/>
              <a:buChar char="•"/>
              <a:tabLst>
                <a:tab pos="185420" algn="l"/>
                <a:tab pos="939165" algn="l"/>
                <a:tab pos="1446530" algn="l"/>
                <a:tab pos="2788285" algn="l"/>
                <a:tab pos="3303270" algn="l"/>
                <a:tab pos="4249420" algn="l"/>
              </a:tabLst>
            </a:pPr>
            <a:r>
              <a:rPr sz="1800" spc="-5" dirty="0">
                <a:latin typeface="Calibri"/>
                <a:cs typeface="Calibri"/>
              </a:rPr>
              <a:t>Wh</a:t>
            </a:r>
            <a:r>
              <a:rPr sz="1800" dirty="0">
                <a:latin typeface="Calibri"/>
                <a:cs typeface="Calibri"/>
              </a:rPr>
              <a:t>en	the	</a:t>
            </a:r>
            <a:r>
              <a:rPr sz="1800" spc="-5" dirty="0">
                <a:latin typeface="Calibri"/>
                <a:cs typeface="Calibri"/>
              </a:rPr>
              <a:t>o</a:t>
            </a:r>
            <a:r>
              <a:rPr sz="1800" spc="-45" dirty="0">
                <a:latin typeface="Calibri"/>
                <a:cs typeface="Calibri"/>
              </a:rPr>
              <a:t>r</a:t>
            </a:r>
            <a:r>
              <a:rPr sz="1800" spc="-35" dirty="0">
                <a:latin typeface="Calibri"/>
                <a:cs typeface="Calibri"/>
              </a:rPr>
              <a:t>g</a:t>
            </a:r>
            <a:r>
              <a:rPr sz="1800" dirty="0">
                <a:latin typeface="Calibri"/>
                <a:cs typeface="Calibri"/>
              </a:rPr>
              <a:t>ani</a:t>
            </a:r>
            <a:r>
              <a:rPr sz="1800" spc="-30" dirty="0">
                <a:latin typeface="Calibri"/>
                <a:cs typeface="Calibri"/>
              </a:rPr>
              <a:t>z</a:t>
            </a:r>
            <a:r>
              <a:rPr sz="1800" spc="-15" dirty="0">
                <a:latin typeface="Calibri"/>
                <a:cs typeface="Calibri"/>
              </a:rPr>
              <a:t>a</a:t>
            </a:r>
            <a:r>
              <a:rPr sz="1800" dirty="0">
                <a:latin typeface="Calibri"/>
                <a:cs typeface="Calibri"/>
              </a:rPr>
              <a:t>t</a:t>
            </a:r>
            <a:r>
              <a:rPr sz="1800" spc="-10" dirty="0">
                <a:latin typeface="Calibri"/>
                <a:cs typeface="Calibri"/>
              </a:rPr>
              <a:t>i</a:t>
            </a:r>
            <a:r>
              <a:rPr sz="1800" spc="-5" dirty="0">
                <a:latin typeface="Calibri"/>
                <a:cs typeface="Calibri"/>
              </a:rPr>
              <a:t>o</a:t>
            </a:r>
            <a:r>
              <a:rPr sz="1800" dirty="0">
                <a:latin typeface="Calibri"/>
                <a:cs typeface="Calibri"/>
              </a:rPr>
              <a:t>n	</a:t>
            </a:r>
            <a:r>
              <a:rPr sz="1800" spc="-5" dirty="0">
                <a:latin typeface="Calibri"/>
                <a:cs typeface="Calibri"/>
              </a:rPr>
              <a:t>ha</a:t>
            </a:r>
            <a:r>
              <a:rPr sz="1800" dirty="0">
                <a:latin typeface="Calibri"/>
                <a:cs typeface="Calibri"/>
              </a:rPr>
              <a:t>s	</a:t>
            </a:r>
            <a:r>
              <a:rPr sz="1800" spc="-30" dirty="0">
                <a:latin typeface="Calibri"/>
                <a:cs typeface="Calibri"/>
              </a:rPr>
              <a:t>r</a:t>
            </a:r>
            <a:r>
              <a:rPr sz="1800" dirty="0">
                <a:latin typeface="Calibri"/>
                <a:cs typeface="Calibri"/>
              </a:rPr>
              <a:t>each</a:t>
            </a:r>
            <a:r>
              <a:rPr sz="1800" spc="5" dirty="0">
                <a:latin typeface="Calibri"/>
                <a:cs typeface="Calibri"/>
              </a:rPr>
              <a:t>e</a:t>
            </a:r>
            <a:r>
              <a:rPr sz="1800" dirty="0">
                <a:latin typeface="Calibri"/>
                <a:cs typeface="Calibri"/>
              </a:rPr>
              <a:t>d	a</a:t>
            </a:r>
            <a:r>
              <a:rPr lang="es-DO" sz="1800" dirty="0">
                <a:latin typeface="Calibri"/>
                <a:cs typeface="Calibri"/>
              </a:rPr>
              <a:t> </a:t>
            </a:r>
            <a:r>
              <a:rPr lang="en-US" spc="-20" dirty="0">
                <a:cs typeface="Calibri"/>
              </a:rPr>
              <a:t>c</a:t>
            </a:r>
            <a:r>
              <a:rPr lang="en-US" spc="-5" dirty="0">
                <a:cs typeface="Calibri"/>
              </a:rPr>
              <a:t>omp</a:t>
            </a:r>
            <a:r>
              <a:rPr lang="en-US" spc="-10" dirty="0">
                <a:cs typeface="Calibri"/>
              </a:rPr>
              <a:t>li</a:t>
            </a:r>
            <a:r>
              <a:rPr lang="en-US" dirty="0">
                <a:cs typeface="Calibri"/>
              </a:rPr>
              <a:t>ance	</a:t>
            </a:r>
            <a:r>
              <a:rPr lang="en-US" spc="-10" dirty="0">
                <a:cs typeface="Calibri"/>
              </a:rPr>
              <a:t>le</a:t>
            </a:r>
            <a:r>
              <a:rPr lang="en-US" spc="-15" dirty="0">
                <a:cs typeface="Calibri"/>
              </a:rPr>
              <a:t>v</a:t>
            </a:r>
            <a:r>
              <a:rPr lang="en-US" dirty="0">
                <a:cs typeface="Calibri"/>
              </a:rPr>
              <a:t>el </a:t>
            </a:r>
            <a:r>
              <a:rPr lang="en-US" spc="-5" dirty="0">
                <a:cs typeface="Calibri"/>
              </a:rPr>
              <a:t>o</a:t>
            </a:r>
            <a:r>
              <a:rPr lang="en-US" dirty="0">
                <a:cs typeface="Calibri"/>
              </a:rPr>
              <a:t>f </a:t>
            </a:r>
            <a:r>
              <a:rPr lang="en-US" spc="-5" dirty="0">
                <a:cs typeface="Calibri"/>
              </a:rPr>
              <a:t>60</a:t>
            </a:r>
            <a:r>
              <a:rPr lang="en-US" dirty="0">
                <a:cs typeface="Calibri"/>
              </a:rPr>
              <a:t>% </a:t>
            </a:r>
            <a:r>
              <a:rPr lang="en-US" spc="-5" dirty="0">
                <a:cs typeface="Calibri"/>
              </a:rPr>
              <a:t>o</a:t>
            </a:r>
            <a:r>
              <a:rPr lang="en-US" dirty="0">
                <a:cs typeface="Calibri"/>
              </a:rPr>
              <a:t>f </a:t>
            </a:r>
            <a:r>
              <a:rPr lang="en-US" spc="5" dirty="0">
                <a:cs typeface="Calibri"/>
              </a:rPr>
              <a:t>t</a:t>
            </a:r>
            <a:r>
              <a:rPr lang="en-US" spc="-5" dirty="0">
                <a:cs typeface="Calibri"/>
              </a:rPr>
              <a:t>h</a:t>
            </a:r>
            <a:r>
              <a:rPr lang="en-US" dirty="0">
                <a:cs typeface="Calibri"/>
              </a:rPr>
              <a:t>e </a:t>
            </a:r>
            <a:r>
              <a:rPr lang="en-US" spc="-10" dirty="0">
                <a:cs typeface="Calibri"/>
              </a:rPr>
              <a:t>requirements.</a:t>
            </a:r>
            <a:endParaRPr lang="en-US" dirty="0">
              <a:cs typeface="Calibri"/>
            </a:endParaRPr>
          </a:p>
        </p:txBody>
      </p:sp>
      <p:sp>
        <p:nvSpPr>
          <p:cNvPr id="8" name="object 8"/>
          <p:cNvSpPr txBox="1"/>
          <p:nvPr/>
        </p:nvSpPr>
        <p:spPr>
          <a:xfrm>
            <a:off x="4320032" y="1773377"/>
            <a:ext cx="4200525" cy="300355"/>
          </a:xfrm>
          <a:prstGeom prst="rect">
            <a:avLst/>
          </a:prstGeom>
        </p:spPr>
        <p:txBody>
          <a:bodyPr vert="horz" wrap="square" lIns="0" tIns="12700" rIns="0" bIns="0" rtlCol="0">
            <a:spAutoFit/>
          </a:bodyPr>
          <a:lstStyle/>
          <a:p>
            <a:pPr marL="12700">
              <a:lnSpc>
                <a:spcPct val="100000"/>
              </a:lnSpc>
              <a:spcBef>
                <a:spcPts val="100"/>
              </a:spcBef>
              <a:tabLst>
                <a:tab pos="1207135" algn="l"/>
                <a:tab pos="1772920" algn="l"/>
                <a:tab pos="2096135" algn="l"/>
                <a:tab pos="2623820" algn="l"/>
                <a:tab pos="2948305" algn="l"/>
                <a:tab pos="3393440" algn="l"/>
              </a:tabLst>
            </a:pPr>
            <a:r>
              <a:rPr sz="1800" dirty="0">
                <a:latin typeface="Calibri"/>
                <a:cs typeface="Calibri"/>
              </a:rPr>
              <a:t>	</a:t>
            </a:r>
          </a:p>
        </p:txBody>
      </p:sp>
      <p:sp>
        <p:nvSpPr>
          <p:cNvPr id="10" name="object 10"/>
          <p:cNvSpPr/>
          <p:nvPr/>
        </p:nvSpPr>
        <p:spPr>
          <a:xfrm>
            <a:off x="1165097" y="1383030"/>
            <a:ext cx="2748280" cy="1138555"/>
          </a:xfrm>
          <a:custGeom>
            <a:avLst/>
            <a:gdLst/>
            <a:ahLst/>
            <a:cxnLst/>
            <a:rect l="l" t="t" r="r" b="b"/>
            <a:pathLst>
              <a:path w="2748279" h="1138555">
                <a:moveTo>
                  <a:pt x="2558034" y="0"/>
                </a:moveTo>
                <a:lnTo>
                  <a:pt x="189738" y="0"/>
                </a:lnTo>
                <a:lnTo>
                  <a:pt x="139298" y="6778"/>
                </a:lnTo>
                <a:lnTo>
                  <a:pt x="93974" y="25908"/>
                </a:lnTo>
                <a:lnTo>
                  <a:pt x="55573" y="55578"/>
                </a:lnTo>
                <a:lnTo>
                  <a:pt x="25905" y="93980"/>
                </a:lnTo>
                <a:lnTo>
                  <a:pt x="6777" y="139303"/>
                </a:lnTo>
                <a:lnTo>
                  <a:pt x="0" y="189737"/>
                </a:lnTo>
                <a:lnTo>
                  <a:pt x="0" y="948690"/>
                </a:lnTo>
                <a:lnTo>
                  <a:pt x="6777" y="999124"/>
                </a:lnTo>
                <a:lnTo>
                  <a:pt x="25905" y="1044448"/>
                </a:lnTo>
                <a:lnTo>
                  <a:pt x="55573" y="1082849"/>
                </a:lnTo>
                <a:lnTo>
                  <a:pt x="93974" y="1112520"/>
                </a:lnTo>
                <a:lnTo>
                  <a:pt x="139298" y="1131649"/>
                </a:lnTo>
                <a:lnTo>
                  <a:pt x="189738" y="1138428"/>
                </a:lnTo>
                <a:lnTo>
                  <a:pt x="2558034" y="1138428"/>
                </a:lnTo>
                <a:lnTo>
                  <a:pt x="2608468" y="1131649"/>
                </a:lnTo>
                <a:lnTo>
                  <a:pt x="2653791" y="1112520"/>
                </a:lnTo>
                <a:lnTo>
                  <a:pt x="2692193" y="1082849"/>
                </a:lnTo>
                <a:lnTo>
                  <a:pt x="2721864" y="1044448"/>
                </a:lnTo>
                <a:lnTo>
                  <a:pt x="2740993" y="999124"/>
                </a:lnTo>
                <a:lnTo>
                  <a:pt x="2747772" y="948690"/>
                </a:lnTo>
                <a:lnTo>
                  <a:pt x="2747772" y="189737"/>
                </a:lnTo>
                <a:lnTo>
                  <a:pt x="2740993" y="139303"/>
                </a:lnTo>
                <a:lnTo>
                  <a:pt x="2721864" y="93980"/>
                </a:lnTo>
                <a:lnTo>
                  <a:pt x="2692193" y="55578"/>
                </a:lnTo>
                <a:lnTo>
                  <a:pt x="2653792" y="25908"/>
                </a:lnTo>
                <a:lnTo>
                  <a:pt x="2608468" y="6778"/>
                </a:lnTo>
                <a:lnTo>
                  <a:pt x="2558034" y="0"/>
                </a:lnTo>
                <a:close/>
              </a:path>
            </a:pathLst>
          </a:custGeom>
          <a:solidFill>
            <a:srgbClr val="1F487C"/>
          </a:solidFill>
        </p:spPr>
        <p:txBody>
          <a:bodyPr wrap="square" lIns="0" tIns="0" rIns="0" bIns="0" rtlCol="0"/>
          <a:lstStyle/>
          <a:p>
            <a:endParaRPr/>
          </a:p>
        </p:txBody>
      </p:sp>
      <p:sp>
        <p:nvSpPr>
          <p:cNvPr id="11" name="object 11"/>
          <p:cNvSpPr/>
          <p:nvPr/>
        </p:nvSpPr>
        <p:spPr>
          <a:xfrm>
            <a:off x="1165097" y="1383030"/>
            <a:ext cx="2748280" cy="1138555"/>
          </a:xfrm>
          <a:custGeom>
            <a:avLst/>
            <a:gdLst/>
            <a:ahLst/>
            <a:cxnLst/>
            <a:rect l="l" t="t" r="r" b="b"/>
            <a:pathLst>
              <a:path w="2748279" h="1138555">
                <a:moveTo>
                  <a:pt x="0" y="189737"/>
                </a:moveTo>
                <a:lnTo>
                  <a:pt x="6777" y="139303"/>
                </a:lnTo>
                <a:lnTo>
                  <a:pt x="25905" y="93979"/>
                </a:lnTo>
                <a:lnTo>
                  <a:pt x="55573" y="55578"/>
                </a:lnTo>
                <a:lnTo>
                  <a:pt x="93974" y="25907"/>
                </a:lnTo>
                <a:lnTo>
                  <a:pt x="139298" y="6778"/>
                </a:lnTo>
                <a:lnTo>
                  <a:pt x="189738" y="0"/>
                </a:lnTo>
                <a:lnTo>
                  <a:pt x="2558034" y="0"/>
                </a:lnTo>
                <a:lnTo>
                  <a:pt x="2608468" y="6778"/>
                </a:lnTo>
                <a:lnTo>
                  <a:pt x="2653792" y="25908"/>
                </a:lnTo>
                <a:lnTo>
                  <a:pt x="2692193" y="55578"/>
                </a:lnTo>
                <a:lnTo>
                  <a:pt x="2721864" y="93980"/>
                </a:lnTo>
                <a:lnTo>
                  <a:pt x="2740993" y="139303"/>
                </a:lnTo>
                <a:lnTo>
                  <a:pt x="2747772" y="189737"/>
                </a:lnTo>
                <a:lnTo>
                  <a:pt x="2747772" y="948690"/>
                </a:lnTo>
                <a:lnTo>
                  <a:pt x="2740993" y="999124"/>
                </a:lnTo>
                <a:lnTo>
                  <a:pt x="2721864" y="1044448"/>
                </a:lnTo>
                <a:lnTo>
                  <a:pt x="2692193" y="1082849"/>
                </a:lnTo>
                <a:lnTo>
                  <a:pt x="2653791" y="1112520"/>
                </a:lnTo>
                <a:lnTo>
                  <a:pt x="2608468" y="1131649"/>
                </a:lnTo>
                <a:lnTo>
                  <a:pt x="2558034" y="1138428"/>
                </a:lnTo>
                <a:lnTo>
                  <a:pt x="189738" y="1138428"/>
                </a:lnTo>
                <a:lnTo>
                  <a:pt x="139298" y="1131649"/>
                </a:lnTo>
                <a:lnTo>
                  <a:pt x="93974" y="1112520"/>
                </a:lnTo>
                <a:lnTo>
                  <a:pt x="55573" y="1082849"/>
                </a:lnTo>
                <a:lnTo>
                  <a:pt x="25905" y="1044448"/>
                </a:lnTo>
                <a:lnTo>
                  <a:pt x="6777" y="999124"/>
                </a:lnTo>
                <a:lnTo>
                  <a:pt x="0" y="948690"/>
                </a:lnTo>
                <a:lnTo>
                  <a:pt x="0" y="189737"/>
                </a:lnTo>
                <a:close/>
              </a:path>
            </a:pathLst>
          </a:custGeom>
          <a:ln w="25908">
            <a:solidFill>
              <a:srgbClr val="EDEBE0"/>
            </a:solidFill>
          </a:ln>
        </p:spPr>
        <p:txBody>
          <a:bodyPr wrap="square" lIns="0" tIns="0" rIns="0" bIns="0" rtlCol="0"/>
          <a:lstStyle/>
          <a:p>
            <a:endParaRPr/>
          </a:p>
        </p:txBody>
      </p:sp>
      <p:sp>
        <p:nvSpPr>
          <p:cNvPr id="12" name="object 12"/>
          <p:cNvSpPr txBox="1"/>
          <p:nvPr/>
        </p:nvSpPr>
        <p:spPr>
          <a:xfrm>
            <a:off x="1658873" y="1755139"/>
            <a:ext cx="1759585" cy="330835"/>
          </a:xfrm>
          <a:prstGeom prst="rect">
            <a:avLst/>
          </a:prstGeom>
        </p:spPr>
        <p:txBody>
          <a:bodyPr vert="horz" wrap="square" lIns="0" tIns="13335" rIns="0" bIns="0" rtlCol="0">
            <a:spAutoFit/>
          </a:bodyPr>
          <a:lstStyle/>
          <a:p>
            <a:pPr marL="12700">
              <a:lnSpc>
                <a:spcPct val="100000"/>
              </a:lnSpc>
              <a:spcBef>
                <a:spcPts val="105"/>
              </a:spcBef>
            </a:pPr>
            <a:r>
              <a:rPr sz="2000" spc="-15" dirty="0">
                <a:solidFill>
                  <a:srgbClr val="FFFFFF"/>
                </a:solidFill>
                <a:latin typeface="Calibri"/>
                <a:cs typeface="Calibri"/>
              </a:rPr>
              <a:t>Bronze</a:t>
            </a:r>
            <a:r>
              <a:rPr sz="2000" spc="-75" dirty="0">
                <a:solidFill>
                  <a:srgbClr val="FFFFFF"/>
                </a:solidFill>
                <a:latin typeface="Calibri"/>
                <a:cs typeface="Calibri"/>
              </a:rPr>
              <a:t> </a:t>
            </a:r>
            <a:r>
              <a:rPr sz="2000" spc="-10" dirty="0">
                <a:solidFill>
                  <a:srgbClr val="FFFFFF"/>
                </a:solidFill>
                <a:latin typeface="Calibri"/>
                <a:cs typeface="Calibri"/>
              </a:rPr>
              <a:t>Distintive</a:t>
            </a:r>
            <a:endParaRPr sz="2000">
              <a:latin typeface="Calibri"/>
              <a:cs typeface="Calibri"/>
            </a:endParaRPr>
          </a:p>
        </p:txBody>
      </p:sp>
      <p:sp>
        <p:nvSpPr>
          <p:cNvPr id="13" name="object 13"/>
          <p:cNvSpPr/>
          <p:nvPr/>
        </p:nvSpPr>
        <p:spPr>
          <a:xfrm>
            <a:off x="3912870" y="2692145"/>
            <a:ext cx="4884420" cy="911860"/>
          </a:xfrm>
          <a:custGeom>
            <a:avLst/>
            <a:gdLst/>
            <a:ahLst/>
            <a:cxnLst/>
            <a:rect l="l" t="t" r="r" b="b"/>
            <a:pathLst>
              <a:path w="4884420" h="911860">
                <a:moveTo>
                  <a:pt x="4732528" y="0"/>
                </a:moveTo>
                <a:lnTo>
                  <a:pt x="0" y="0"/>
                </a:lnTo>
                <a:lnTo>
                  <a:pt x="0" y="911351"/>
                </a:lnTo>
                <a:lnTo>
                  <a:pt x="4732528" y="911351"/>
                </a:lnTo>
                <a:lnTo>
                  <a:pt x="4780560" y="903614"/>
                </a:lnTo>
                <a:lnTo>
                  <a:pt x="4822259" y="882062"/>
                </a:lnTo>
                <a:lnTo>
                  <a:pt x="4855130" y="849191"/>
                </a:lnTo>
                <a:lnTo>
                  <a:pt x="4876682" y="807492"/>
                </a:lnTo>
                <a:lnTo>
                  <a:pt x="4884420" y="759459"/>
                </a:lnTo>
                <a:lnTo>
                  <a:pt x="4884420" y="151891"/>
                </a:lnTo>
                <a:lnTo>
                  <a:pt x="4876682" y="103859"/>
                </a:lnTo>
                <a:lnTo>
                  <a:pt x="4855130" y="62160"/>
                </a:lnTo>
                <a:lnTo>
                  <a:pt x="4822259" y="29289"/>
                </a:lnTo>
                <a:lnTo>
                  <a:pt x="4780560" y="7737"/>
                </a:lnTo>
                <a:lnTo>
                  <a:pt x="4732528" y="0"/>
                </a:lnTo>
                <a:close/>
              </a:path>
            </a:pathLst>
          </a:custGeom>
          <a:solidFill>
            <a:srgbClr val="CCCFD6">
              <a:alpha val="90194"/>
            </a:srgbClr>
          </a:solidFill>
        </p:spPr>
        <p:txBody>
          <a:bodyPr wrap="square" lIns="0" tIns="0" rIns="0" bIns="0" rtlCol="0"/>
          <a:lstStyle/>
          <a:p>
            <a:endParaRPr/>
          </a:p>
        </p:txBody>
      </p:sp>
      <p:sp>
        <p:nvSpPr>
          <p:cNvPr id="14" name="object 14"/>
          <p:cNvSpPr/>
          <p:nvPr/>
        </p:nvSpPr>
        <p:spPr>
          <a:xfrm>
            <a:off x="3912870" y="2692145"/>
            <a:ext cx="4884420" cy="911860"/>
          </a:xfrm>
          <a:custGeom>
            <a:avLst/>
            <a:gdLst/>
            <a:ahLst/>
            <a:cxnLst/>
            <a:rect l="l" t="t" r="r" b="b"/>
            <a:pathLst>
              <a:path w="4884420" h="911860">
                <a:moveTo>
                  <a:pt x="4884420" y="151891"/>
                </a:moveTo>
                <a:lnTo>
                  <a:pt x="4884420" y="759459"/>
                </a:lnTo>
                <a:lnTo>
                  <a:pt x="4876682" y="807492"/>
                </a:lnTo>
                <a:lnTo>
                  <a:pt x="4855130" y="849191"/>
                </a:lnTo>
                <a:lnTo>
                  <a:pt x="4822259" y="882062"/>
                </a:lnTo>
                <a:lnTo>
                  <a:pt x="4780560" y="903614"/>
                </a:lnTo>
                <a:lnTo>
                  <a:pt x="4732528" y="911351"/>
                </a:lnTo>
                <a:lnTo>
                  <a:pt x="0" y="911351"/>
                </a:lnTo>
                <a:lnTo>
                  <a:pt x="0" y="0"/>
                </a:lnTo>
                <a:lnTo>
                  <a:pt x="4732528" y="0"/>
                </a:lnTo>
                <a:lnTo>
                  <a:pt x="4780560" y="7737"/>
                </a:lnTo>
                <a:lnTo>
                  <a:pt x="4822259" y="29289"/>
                </a:lnTo>
                <a:lnTo>
                  <a:pt x="4855130" y="62160"/>
                </a:lnTo>
                <a:lnTo>
                  <a:pt x="4876682" y="103859"/>
                </a:lnTo>
                <a:lnTo>
                  <a:pt x="4884420" y="151891"/>
                </a:lnTo>
                <a:close/>
              </a:path>
            </a:pathLst>
          </a:custGeom>
          <a:ln w="25908">
            <a:solidFill>
              <a:srgbClr val="CCCFD6"/>
            </a:solidFill>
          </a:ln>
        </p:spPr>
        <p:txBody>
          <a:bodyPr wrap="square" lIns="0" tIns="0" rIns="0" bIns="0" rtlCol="0"/>
          <a:lstStyle/>
          <a:p>
            <a:endParaRPr/>
          </a:p>
        </p:txBody>
      </p:sp>
      <p:sp>
        <p:nvSpPr>
          <p:cNvPr id="15" name="object 15"/>
          <p:cNvSpPr txBox="1"/>
          <p:nvPr/>
        </p:nvSpPr>
        <p:spPr>
          <a:xfrm>
            <a:off x="4147820" y="2886836"/>
            <a:ext cx="4372610" cy="540661"/>
          </a:xfrm>
          <a:prstGeom prst="rect">
            <a:avLst/>
          </a:prstGeom>
        </p:spPr>
        <p:txBody>
          <a:bodyPr vert="horz" wrap="square" lIns="0" tIns="36195" rIns="0" bIns="0" rtlCol="0">
            <a:spAutoFit/>
          </a:bodyPr>
          <a:lstStyle/>
          <a:p>
            <a:pPr marL="184785" marR="5080" indent="-172720" algn="just">
              <a:lnSpc>
                <a:spcPct val="91400"/>
              </a:lnSpc>
              <a:spcBef>
                <a:spcPts val="285"/>
              </a:spcBef>
              <a:buChar char="•"/>
              <a:tabLst>
                <a:tab pos="185420" algn="l"/>
              </a:tabLst>
            </a:pPr>
            <a:r>
              <a:rPr sz="1800" spc="-5" dirty="0">
                <a:latin typeface="Calibri"/>
                <a:cs typeface="Calibri"/>
              </a:rPr>
              <a:t>When </a:t>
            </a:r>
            <a:r>
              <a:rPr sz="1800" dirty="0">
                <a:latin typeface="Calibri"/>
                <a:cs typeface="Calibri"/>
              </a:rPr>
              <a:t>the </a:t>
            </a:r>
            <a:r>
              <a:rPr sz="1800" spc="-15" dirty="0">
                <a:latin typeface="Calibri"/>
                <a:cs typeface="Calibri"/>
              </a:rPr>
              <a:t>organization </a:t>
            </a:r>
            <a:r>
              <a:rPr sz="1800" dirty="0">
                <a:latin typeface="Calibri"/>
                <a:cs typeface="Calibri"/>
              </a:rPr>
              <a:t>has </a:t>
            </a:r>
            <a:r>
              <a:rPr sz="1800" spc="-5" dirty="0">
                <a:latin typeface="Calibri"/>
                <a:cs typeface="Calibri"/>
              </a:rPr>
              <a:t>reached </a:t>
            </a:r>
            <a:r>
              <a:rPr sz="1800" dirty="0">
                <a:latin typeface="Calibri"/>
                <a:cs typeface="Calibri"/>
              </a:rPr>
              <a:t>a  </a:t>
            </a:r>
            <a:r>
              <a:rPr sz="1800" spc="-5" dirty="0">
                <a:latin typeface="Calibri"/>
                <a:cs typeface="Calibri"/>
              </a:rPr>
              <a:t>compliance level of </a:t>
            </a:r>
            <a:r>
              <a:rPr sz="1800" dirty="0">
                <a:latin typeface="Calibri"/>
                <a:cs typeface="Calibri"/>
              </a:rPr>
              <a:t>70% </a:t>
            </a:r>
            <a:r>
              <a:rPr sz="1800" spc="-5" dirty="0">
                <a:latin typeface="Calibri"/>
                <a:cs typeface="Calibri"/>
              </a:rPr>
              <a:t>of </a:t>
            </a:r>
            <a:r>
              <a:rPr sz="1800" dirty="0">
                <a:latin typeface="Calibri"/>
                <a:cs typeface="Calibri"/>
              </a:rPr>
              <a:t>the</a:t>
            </a:r>
            <a:r>
              <a:rPr lang="es-DO" spc="-80" dirty="0">
                <a:latin typeface="Calibri"/>
                <a:cs typeface="Calibri"/>
              </a:rPr>
              <a:t> </a:t>
            </a:r>
            <a:r>
              <a:rPr sz="1800" spc="-10" dirty="0">
                <a:latin typeface="Calibri"/>
                <a:cs typeface="Calibri"/>
              </a:rPr>
              <a:t>requirements.</a:t>
            </a:r>
            <a:endParaRPr sz="1800" dirty="0">
              <a:latin typeface="Calibri"/>
              <a:cs typeface="Calibri"/>
            </a:endParaRPr>
          </a:p>
        </p:txBody>
      </p:sp>
      <p:sp>
        <p:nvSpPr>
          <p:cNvPr id="16" name="object 16"/>
          <p:cNvSpPr/>
          <p:nvPr/>
        </p:nvSpPr>
        <p:spPr>
          <a:xfrm>
            <a:off x="1165097" y="2577845"/>
            <a:ext cx="2748280" cy="1138555"/>
          </a:xfrm>
          <a:custGeom>
            <a:avLst/>
            <a:gdLst/>
            <a:ahLst/>
            <a:cxnLst/>
            <a:rect l="l" t="t" r="r" b="b"/>
            <a:pathLst>
              <a:path w="2748279" h="1138554">
                <a:moveTo>
                  <a:pt x="2558034" y="0"/>
                </a:moveTo>
                <a:lnTo>
                  <a:pt x="189738" y="0"/>
                </a:lnTo>
                <a:lnTo>
                  <a:pt x="139298" y="6778"/>
                </a:lnTo>
                <a:lnTo>
                  <a:pt x="93974" y="25908"/>
                </a:lnTo>
                <a:lnTo>
                  <a:pt x="55573" y="55578"/>
                </a:lnTo>
                <a:lnTo>
                  <a:pt x="25905" y="93980"/>
                </a:lnTo>
                <a:lnTo>
                  <a:pt x="6777" y="139303"/>
                </a:lnTo>
                <a:lnTo>
                  <a:pt x="0" y="189737"/>
                </a:lnTo>
                <a:lnTo>
                  <a:pt x="0" y="948689"/>
                </a:lnTo>
                <a:lnTo>
                  <a:pt x="6777" y="999124"/>
                </a:lnTo>
                <a:lnTo>
                  <a:pt x="25905" y="1044447"/>
                </a:lnTo>
                <a:lnTo>
                  <a:pt x="55573" y="1082849"/>
                </a:lnTo>
                <a:lnTo>
                  <a:pt x="93974" y="1112520"/>
                </a:lnTo>
                <a:lnTo>
                  <a:pt x="139298" y="1131649"/>
                </a:lnTo>
                <a:lnTo>
                  <a:pt x="189738" y="1138427"/>
                </a:lnTo>
                <a:lnTo>
                  <a:pt x="2558034" y="1138427"/>
                </a:lnTo>
                <a:lnTo>
                  <a:pt x="2608468" y="1131649"/>
                </a:lnTo>
                <a:lnTo>
                  <a:pt x="2653791" y="1112520"/>
                </a:lnTo>
                <a:lnTo>
                  <a:pt x="2692193" y="1082849"/>
                </a:lnTo>
                <a:lnTo>
                  <a:pt x="2721864" y="1044447"/>
                </a:lnTo>
                <a:lnTo>
                  <a:pt x="2740993" y="999124"/>
                </a:lnTo>
                <a:lnTo>
                  <a:pt x="2747772" y="948689"/>
                </a:lnTo>
                <a:lnTo>
                  <a:pt x="2747772" y="189737"/>
                </a:lnTo>
                <a:lnTo>
                  <a:pt x="2740993" y="139303"/>
                </a:lnTo>
                <a:lnTo>
                  <a:pt x="2721864" y="93980"/>
                </a:lnTo>
                <a:lnTo>
                  <a:pt x="2692193" y="55578"/>
                </a:lnTo>
                <a:lnTo>
                  <a:pt x="2653792" y="25908"/>
                </a:lnTo>
                <a:lnTo>
                  <a:pt x="2608468" y="6778"/>
                </a:lnTo>
                <a:lnTo>
                  <a:pt x="2558034" y="0"/>
                </a:lnTo>
                <a:close/>
              </a:path>
            </a:pathLst>
          </a:custGeom>
          <a:solidFill>
            <a:srgbClr val="1F487C"/>
          </a:solidFill>
        </p:spPr>
        <p:txBody>
          <a:bodyPr wrap="square" lIns="0" tIns="0" rIns="0" bIns="0" rtlCol="0"/>
          <a:lstStyle/>
          <a:p>
            <a:endParaRPr/>
          </a:p>
        </p:txBody>
      </p:sp>
      <p:sp>
        <p:nvSpPr>
          <p:cNvPr id="17" name="object 17"/>
          <p:cNvSpPr/>
          <p:nvPr/>
        </p:nvSpPr>
        <p:spPr>
          <a:xfrm>
            <a:off x="1165097" y="2577845"/>
            <a:ext cx="2748280" cy="1138555"/>
          </a:xfrm>
          <a:custGeom>
            <a:avLst/>
            <a:gdLst/>
            <a:ahLst/>
            <a:cxnLst/>
            <a:rect l="l" t="t" r="r" b="b"/>
            <a:pathLst>
              <a:path w="2748279" h="1138554">
                <a:moveTo>
                  <a:pt x="0" y="189737"/>
                </a:moveTo>
                <a:lnTo>
                  <a:pt x="6777" y="139303"/>
                </a:lnTo>
                <a:lnTo>
                  <a:pt x="25905" y="93979"/>
                </a:lnTo>
                <a:lnTo>
                  <a:pt x="55573" y="55578"/>
                </a:lnTo>
                <a:lnTo>
                  <a:pt x="93974" y="25907"/>
                </a:lnTo>
                <a:lnTo>
                  <a:pt x="139298" y="6778"/>
                </a:lnTo>
                <a:lnTo>
                  <a:pt x="189738" y="0"/>
                </a:lnTo>
                <a:lnTo>
                  <a:pt x="2558034" y="0"/>
                </a:lnTo>
                <a:lnTo>
                  <a:pt x="2608468" y="6778"/>
                </a:lnTo>
                <a:lnTo>
                  <a:pt x="2653792" y="25908"/>
                </a:lnTo>
                <a:lnTo>
                  <a:pt x="2692193" y="55578"/>
                </a:lnTo>
                <a:lnTo>
                  <a:pt x="2721864" y="93980"/>
                </a:lnTo>
                <a:lnTo>
                  <a:pt x="2740993" y="139303"/>
                </a:lnTo>
                <a:lnTo>
                  <a:pt x="2747772" y="189737"/>
                </a:lnTo>
                <a:lnTo>
                  <a:pt x="2747772" y="948689"/>
                </a:lnTo>
                <a:lnTo>
                  <a:pt x="2740993" y="999124"/>
                </a:lnTo>
                <a:lnTo>
                  <a:pt x="2721864" y="1044447"/>
                </a:lnTo>
                <a:lnTo>
                  <a:pt x="2692193" y="1082849"/>
                </a:lnTo>
                <a:lnTo>
                  <a:pt x="2653791" y="1112520"/>
                </a:lnTo>
                <a:lnTo>
                  <a:pt x="2608468" y="1131649"/>
                </a:lnTo>
                <a:lnTo>
                  <a:pt x="2558034" y="1138427"/>
                </a:lnTo>
                <a:lnTo>
                  <a:pt x="189738" y="1138427"/>
                </a:lnTo>
                <a:lnTo>
                  <a:pt x="139298" y="1131649"/>
                </a:lnTo>
                <a:lnTo>
                  <a:pt x="93974" y="1112520"/>
                </a:lnTo>
                <a:lnTo>
                  <a:pt x="55573" y="1082849"/>
                </a:lnTo>
                <a:lnTo>
                  <a:pt x="25905" y="1044447"/>
                </a:lnTo>
                <a:lnTo>
                  <a:pt x="6777" y="999124"/>
                </a:lnTo>
                <a:lnTo>
                  <a:pt x="0" y="948689"/>
                </a:lnTo>
                <a:lnTo>
                  <a:pt x="0" y="189737"/>
                </a:lnTo>
                <a:close/>
              </a:path>
            </a:pathLst>
          </a:custGeom>
          <a:ln w="25908">
            <a:solidFill>
              <a:srgbClr val="EDEBE0"/>
            </a:solidFill>
          </a:ln>
        </p:spPr>
        <p:txBody>
          <a:bodyPr wrap="square" lIns="0" tIns="0" rIns="0" bIns="0" rtlCol="0"/>
          <a:lstStyle/>
          <a:p>
            <a:endParaRPr/>
          </a:p>
        </p:txBody>
      </p:sp>
      <p:sp>
        <p:nvSpPr>
          <p:cNvPr id="18" name="object 18"/>
          <p:cNvSpPr txBox="1"/>
          <p:nvPr/>
        </p:nvSpPr>
        <p:spPr>
          <a:xfrm>
            <a:off x="1812798" y="2971038"/>
            <a:ext cx="145161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Silver</a:t>
            </a:r>
            <a:r>
              <a:rPr sz="1800" spc="-40" dirty="0">
                <a:solidFill>
                  <a:srgbClr val="FFFFFF"/>
                </a:solidFill>
                <a:latin typeface="Calibri"/>
                <a:cs typeface="Calibri"/>
              </a:rPr>
              <a:t> </a:t>
            </a:r>
            <a:r>
              <a:rPr sz="1800" spc="-10" dirty="0">
                <a:solidFill>
                  <a:srgbClr val="FFFFFF"/>
                </a:solidFill>
                <a:latin typeface="Calibri"/>
                <a:cs typeface="Calibri"/>
              </a:rPr>
              <a:t>Distintive</a:t>
            </a:r>
            <a:endParaRPr sz="1800">
              <a:latin typeface="Calibri"/>
              <a:cs typeface="Calibri"/>
            </a:endParaRPr>
          </a:p>
        </p:txBody>
      </p:sp>
      <p:sp>
        <p:nvSpPr>
          <p:cNvPr id="19" name="object 19"/>
          <p:cNvSpPr/>
          <p:nvPr/>
        </p:nvSpPr>
        <p:spPr>
          <a:xfrm>
            <a:off x="3912870" y="3886961"/>
            <a:ext cx="4884420" cy="911860"/>
          </a:xfrm>
          <a:custGeom>
            <a:avLst/>
            <a:gdLst/>
            <a:ahLst/>
            <a:cxnLst/>
            <a:rect l="l" t="t" r="r" b="b"/>
            <a:pathLst>
              <a:path w="4884420" h="911860">
                <a:moveTo>
                  <a:pt x="4732528" y="0"/>
                </a:moveTo>
                <a:lnTo>
                  <a:pt x="0" y="0"/>
                </a:lnTo>
                <a:lnTo>
                  <a:pt x="0" y="911351"/>
                </a:lnTo>
                <a:lnTo>
                  <a:pt x="4732528" y="911351"/>
                </a:lnTo>
                <a:lnTo>
                  <a:pt x="4780560" y="903614"/>
                </a:lnTo>
                <a:lnTo>
                  <a:pt x="4822259" y="882062"/>
                </a:lnTo>
                <a:lnTo>
                  <a:pt x="4855130" y="849191"/>
                </a:lnTo>
                <a:lnTo>
                  <a:pt x="4876682" y="807492"/>
                </a:lnTo>
                <a:lnTo>
                  <a:pt x="4884420" y="759460"/>
                </a:lnTo>
                <a:lnTo>
                  <a:pt x="4884420" y="151892"/>
                </a:lnTo>
                <a:lnTo>
                  <a:pt x="4876682" y="103859"/>
                </a:lnTo>
                <a:lnTo>
                  <a:pt x="4855130" y="62160"/>
                </a:lnTo>
                <a:lnTo>
                  <a:pt x="4822259" y="29289"/>
                </a:lnTo>
                <a:lnTo>
                  <a:pt x="4780560" y="7737"/>
                </a:lnTo>
                <a:lnTo>
                  <a:pt x="4732528" y="0"/>
                </a:lnTo>
                <a:close/>
              </a:path>
            </a:pathLst>
          </a:custGeom>
          <a:solidFill>
            <a:srgbClr val="CCCFD6">
              <a:alpha val="90194"/>
            </a:srgbClr>
          </a:solidFill>
        </p:spPr>
        <p:txBody>
          <a:bodyPr wrap="square" lIns="0" tIns="0" rIns="0" bIns="0" rtlCol="0"/>
          <a:lstStyle/>
          <a:p>
            <a:endParaRPr/>
          </a:p>
        </p:txBody>
      </p:sp>
      <p:sp>
        <p:nvSpPr>
          <p:cNvPr id="20" name="object 20"/>
          <p:cNvSpPr/>
          <p:nvPr/>
        </p:nvSpPr>
        <p:spPr>
          <a:xfrm>
            <a:off x="3912870" y="3886961"/>
            <a:ext cx="4884420" cy="911860"/>
          </a:xfrm>
          <a:custGeom>
            <a:avLst/>
            <a:gdLst/>
            <a:ahLst/>
            <a:cxnLst/>
            <a:rect l="l" t="t" r="r" b="b"/>
            <a:pathLst>
              <a:path w="4884420" h="911860">
                <a:moveTo>
                  <a:pt x="4884420" y="151892"/>
                </a:moveTo>
                <a:lnTo>
                  <a:pt x="4884420" y="759460"/>
                </a:lnTo>
                <a:lnTo>
                  <a:pt x="4876682" y="807492"/>
                </a:lnTo>
                <a:lnTo>
                  <a:pt x="4855130" y="849191"/>
                </a:lnTo>
                <a:lnTo>
                  <a:pt x="4822259" y="882062"/>
                </a:lnTo>
                <a:lnTo>
                  <a:pt x="4780560" y="903614"/>
                </a:lnTo>
                <a:lnTo>
                  <a:pt x="4732528" y="911351"/>
                </a:lnTo>
                <a:lnTo>
                  <a:pt x="0" y="911351"/>
                </a:lnTo>
                <a:lnTo>
                  <a:pt x="0" y="0"/>
                </a:lnTo>
                <a:lnTo>
                  <a:pt x="4732528" y="0"/>
                </a:lnTo>
                <a:lnTo>
                  <a:pt x="4780560" y="7737"/>
                </a:lnTo>
                <a:lnTo>
                  <a:pt x="4822259" y="29289"/>
                </a:lnTo>
                <a:lnTo>
                  <a:pt x="4855130" y="62160"/>
                </a:lnTo>
                <a:lnTo>
                  <a:pt x="4876682" y="103859"/>
                </a:lnTo>
                <a:lnTo>
                  <a:pt x="4884420" y="151892"/>
                </a:lnTo>
                <a:close/>
              </a:path>
            </a:pathLst>
          </a:custGeom>
          <a:ln w="25908">
            <a:solidFill>
              <a:srgbClr val="CCCFD6"/>
            </a:solidFill>
          </a:ln>
        </p:spPr>
        <p:txBody>
          <a:bodyPr wrap="square" lIns="0" tIns="0" rIns="0" bIns="0" rtlCol="0"/>
          <a:lstStyle/>
          <a:p>
            <a:endParaRPr/>
          </a:p>
        </p:txBody>
      </p:sp>
      <p:sp>
        <p:nvSpPr>
          <p:cNvPr id="21" name="object 21"/>
          <p:cNvSpPr txBox="1"/>
          <p:nvPr/>
        </p:nvSpPr>
        <p:spPr>
          <a:xfrm>
            <a:off x="4110606" y="4072920"/>
            <a:ext cx="4372610" cy="540661"/>
          </a:xfrm>
          <a:prstGeom prst="rect">
            <a:avLst/>
          </a:prstGeom>
        </p:spPr>
        <p:txBody>
          <a:bodyPr vert="horz" wrap="square" lIns="0" tIns="36195" rIns="0" bIns="0" rtlCol="0">
            <a:spAutoFit/>
          </a:bodyPr>
          <a:lstStyle/>
          <a:p>
            <a:pPr marL="184785" marR="5080" indent="-172720" algn="just">
              <a:lnSpc>
                <a:spcPct val="91400"/>
              </a:lnSpc>
              <a:spcBef>
                <a:spcPts val="285"/>
              </a:spcBef>
              <a:buChar char="•"/>
              <a:tabLst>
                <a:tab pos="185420" algn="l"/>
              </a:tabLst>
            </a:pPr>
            <a:r>
              <a:rPr sz="1800" spc="-5" dirty="0">
                <a:latin typeface="Calibri"/>
                <a:cs typeface="Calibri"/>
              </a:rPr>
              <a:t>When </a:t>
            </a:r>
            <a:r>
              <a:rPr sz="1800" dirty="0">
                <a:latin typeface="Calibri"/>
                <a:cs typeface="Calibri"/>
              </a:rPr>
              <a:t>the </a:t>
            </a:r>
            <a:r>
              <a:rPr sz="1800" spc="-15" dirty="0">
                <a:latin typeface="Calibri"/>
                <a:cs typeface="Calibri"/>
              </a:rPr>
              <a:t>organization </a:t>
            </a:r>
            <a:r>
              <a:rPr sz="1800" dirty="0">
                <a:latin typeface="Calibri"/>
                <a:cs typeface="Calibri"/>
              </a:rPr>
              <a:t>has </a:t>
            </a:r>
            <a:r>
              <a:rPr sz="1800" spc="-5" dirty="0">
                <a:latin typeface="Calibri"/>
                <a:cs typeface="Calibri"/>
              </a:rPr>
              <a:t>reached </a:t>
            </a:r>
            <a:r>
              <a:rPr sz="1800" dirty="0">
                <a:latin typeface="Calibri"/>
                <a:cs typeface="Calibri"/>
              </a:rPr>
              <a:t>a  </a:t>
            </a:r>
            <a:r>
              <a:rPr sz="1800" spc="-5" dirty="0">
                <a:latin typeface="Calibri"/>
                <a:cs typeface="Calibri"/>
              </a:rPr>
              <a:t>compliance level of </a:t>
            </a:r>
            <a:r>
              <a:rPr sz="1800" dirty="0">
                <a:latin typeface="Calibri"/>
                <a:cs typeface="Calibri"/>
              </a:rPr>
              <a:t>80% </a:t>
            </a:r>
            <a:r>
              <a:rPr sz="1800" spc="-5" dirty="0">
                <a:latin typeface="Calibri"/>
                <a:cs typeface="Calibri"/>
              </a:rPr>
              <a:t>of </a:t>
            </a:r>
            <a:r>
              <a:rPr sz="1800" dirty="0">
                <a:latin typeface="Calibri"/>
                <a:cs typeface="Calibri"/>
              </a:rPr>
              <a:t>the</a:t>
            </a:r>
            <a:r>
              <a:rPr lang="es-DO" dirty="0">
                <a:latin typeface="Calibri"/>
                <a:cs typeface="Calibri"/>
              </a:rPr>
              <a:t> </a:t>
            </a:r>
            <a:r>
              <a:rPr sz="1800" spc="-10" dirty="0">
                <a:latin typeface="Calibri"/>
                <a:cs typeface="Calibri"/>
              </a:rPr>
              <a:t>requirements.</a:t>
            </a:r>
            <a:endParaRPr sz="1800" dirty="0">
              <a:latin typeface="Calibri"/>
              <a:cs typeface="Calibri"/>
            </a:endParaRPr>
          </a:p>
        </p:txBody>
      </p:sp>
      <p:sp>
        <p:nvSpPr>
          <p:cNvPr id="22" name="object 22"/>
          <p:cNvSpPr/>
          <p:nvPr/>
        </p:nvSpPr>
        <p:spPr>
          <a:xfrm>
            <a:off x="1165097" y="3774185"/>
            <a:ext cx="2748280" cy="1138555"/>
          </a:xfrm>
          <a:custGeom>
            <a:avLst/>
            <a:gdLst/>
            <a:ahLst/>
            <a:cxnLst/>
            <a:rect l="l" t="t" r="r" b="b"/>
            <a:pathLst>
              <a:path w="2748279" h="1138554">
                <a:moveTo>
                  <a:pt x="2558034" y="0"/>
                </a:moveTo>
                <a:lnTo>
                  <a:pt x="189738" y="0"/>
                </a:lnTo>
                <a:lnTo>
                  <a:pt x="139298" y="6778"/>
                </a:lnTo>
                <a:lnTo>
                  <a:pt x="93974" y="25907"/>
                </a:lnTo>
                <a:lnTo>
                  <a:pt x="55573" y="55578"/>
                </a:lnTo>
                <a:lnTo>
                  <a:pt x="25905" y="93980"/>
                </a:lnTo>
                <a:lnTo>
                  <a:pt x="6777" y="139303"/>
                </a:lnTo>
                <a:lnTo>
                  <a:pt x="0" y="189737"/>
                </a:lnTo>
                <a:lnTo>
                  <a:pt x="0" y="948689"/>
                </a:lnTo>
                <a:lnTo>
                  <a:pt x="6777" y="999124"/>
                </a:lnTo>
                <a:lnTo>
                  <a:pt x="25905" y="1044447"/>
                </a:lnTo>
                <a:lnTo>
                  <a:pt x="55573" y="1082849"/>
                </a:lnTo>
                <a:lnTo>
                  <a:pt x="93974" y="1112520"/>
                </a:lnTo>
                <a:lnTo>
                  <a:pt x="139298" y="1131649"/>
                </a:lnTo>
                <a:lnTo>
                  <a:pt x="189738" y="1138427"/>
                </a:lnTo>
                <a:lnTo>
                  <a:pt x="2558034" y="1138427"/>
                </a:lnTo>
                <a:lnTo>
                  <a:pt x="2608468" y="1131649"/>
                </a:lnTo>
                <a:lnTo>
                  <a:pt x="2653791" y="1112520"/>
                </a:lnTo>
                <a:lnTo>
                  <a:pt x="2692193" y="1082849"/>
                </a:lnTo>
                <a:lnTo>
                  <a:pt x="2721864" y="1044447"/>
                </a:lnTo>
                <a:lnTo>
                  <a:pt x="2740993" y="999124"/>
                </a:lnTo>
                <a:lnTo>
                  <a:pt x="2747772" y="948689"/>
                </a:lnTo>
                <a:lnTo>
                  <a:pt x="2747772" y="189737"/>
                </a:lnTo>
                <a:lnTo>
                  <a:pt x="2740993" y="139303"/>
                </a:lnTo>
                <a:lnTo>
                  <a:pt x="2721864" y="93980"/>
                </a:lnTo>
                <a:lnTo>
                  <a:pt x="2692193" y="55578"/>
                </a:lnTo>
                <a:lnTo>
                  <a:pt x="2653792" y="25907"/>
                </a:lnTo>
                <a:lnTo>
                  <a:pt x="2608468" y="6778"/>
                </a:lnTo>
                <a:lnTo>
                  <a:pt x="2558034" y="0"/>
                </a:lnTo>
                <a:close/>
              </a:path>
            </a:pathLst>
          </a:custGeom>
          <a:solidFill>
            <a:srgbClr val="1F487C"/>
          </a:solidFill>
        </p:spPr>
        <p:txBody>
          <a:bodyPr wrap="square" lIns="0" tIns="0" rIns="0" bIns="0" rtlCol="0"/>
          <a:lstStyle/>
          <a:p>
            <a:endParaRPr/>
          </a:p>
        </p:txBody>
      </p:sp>
      <p:sp>
        <p:nvSpPr>
          <p:cNvPr id="23" name="object 23"/>
          <p:cNvSpPr/>
          <p:nvPr/>
        </p:nvSpPr>
        <p:spPr>
          <a:xfrm>
            <a:off x="1165097" y="3774185"/>
            <a:ext cx="2748280" cy="1138555"/>
          </a:xfrm>
          <a:custGeom>
            <a:avLst/>
            <a:gdLst/>
            <a:ahLst/>
            <a:cxnLst/>
            <a:rect l="l" t="t" r="r" b="b"/>
            <a:pathLst>
              <a:path w="2748279" h="1138554">
                <a:moveTo>
                  <a:pt x="0" y="189737"/>
                </a:moveTo>
                <a:lnTo>
                  <a:pt x="6777" y="139303"/>
                </a:lnTo>
                <a:lnTo>
                  <a:pt x="25905" y="93980"/>
                </a:lnTo>
                <a:lnTo>
                  <a:pt x="55573" y="55578"/>
                </a:lnTo>
                <a:lnTo>
                  <a:pt x="93974" y="25907"/>
                </a:lnTo>
                <a:lnTo>
                  <a:pt x="139298" y="6778"/>
                </a:lnTo>
                <a:lnTo>
                  <a:pt x="189738" y="0"/>
                </a:lnTo>
                <a:lnTo>
                  <a:pt x="2558034" y="0"/>
                </a:lnTo>
                <a:lnTo>
                  <a:pt x="2608468" y="6778"/>
                </a:lnTo>
                <a:lnTo>
                  <a:pt x="2653792" y="25907"/>
                </a:lnTo>
                <a:lnTo>
                  <a:pt x="2692193" y="55578"/>
                </a:lnTo>
                <a:lnTo>
                  <a:pt x="2721864" y="93980"/>
                </a:lnTo>
                <a:lnTo>
                  <a:pt x="2740993" y="139303"/>
                </a:lnTo>
                <a:lnTo>
                  <a:pt x="2747772" y="189737"/>
                </a:lnTo>
                <a:lnTo>
                  <a:pt x="2747772" y="948689"/>
                </a:lnTo>
                <a:lnTo>
                  <a:pt x="2740993" y="999124"/>
                </a:lnTo>
                <a:lnTo>
                  <a:pt x="2721864" y="1044447"/>
                </a:lnTo>
                <a:lnTo>
                  <a:pt x="2692193" y="1082849"/>
                </a:lnTo>
                <a:lnTo>
                  <a:pt x="2653791" y="1112520"/>
                </a:lnTo>
                <a:lnTo>
                  <a:pt x="2608468" y="1131649"/>
                </a:lnTo>
                <a:lnTo>
                  <a:pt x="2558034" y="1138427"/>
                </a:lnTo>
                <a:lnTo>
                  <a:pt x="189738" y="1138427"/>
                </a:lnTo>
                <a:lnTo>
                  <a:pt x="139298" y="1131649"/>
                </a:lnTo>
                <a:lnTo>
                  <a:pt x="93974" y="1112520"/>
                </a:lnTo>
                <a:lnTo>
                  <a:pt x="55573" y="1082849"/>
                </a:lnTo>
                <a:lnTo>
                  <a:pt x="25905" y="1044447"/>
                </a:lnTo>
                <a:lnTo>
                  <a:pt x="6777" y="999124"/>
                </a:lnTo>
                <a:lnTo>
                  <a:pt x="0" y="948689"/>
                </a:lnTo>
                <a:lnTo>
                  <a:pt x="0" y="189737"/>
                </a:lnTo>
                <a:close/>
              </a:path>
            </a:pathLst>
          </a:custGeom>
          <a:ln w="25908">
            <a:solidFill>
              <a:srgbClr val="EDEBE0"/>
            </a:solidFill>
          </a:ln>
        </p:spPr>
        <p:txBody>
          <a:bodyPr wrap="square" lIns="0" tIns="0" rIns="0" bIns="0" rtlCol="0"/>
          <a:lstStyle/>
          <a:p>
            <a:endParaRPr/>
          </a:p>
        </p:txBody>
      </p:sp>
      <p:sp>
        <p:nvSpPr>
          <p:cNvPr id="24" name="object 24"/>
          <p:cNvSpPr txBox="1"/>
          <p:nvPr/>
        </p:nvSpPr>
        <p:spPr>
          <a:xfrm>
            <a:off x="1846326" y="4166742"/>
            <a:ext cx="13843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Gold</a:t>
            </a:r>
            <a:r>
              <a:rPr sz="1800" spc="-60" dirty="0">
                <a:solidFill>
                  <a:srgbClr val="FFFFFF"/>
                </a:solidFill>
                <a:latin typeface="Calibri"/>
                <a:cs typeface="Calibri"/>
              </a:rPr>
              <a:t> </a:t>
            </a:r>
            <a:r>
              <a:rPr sz="1800" spc="-10" dirty="0">
                <a:solidFill>
                  <a:srgbClr val="FFFFFF"/>
                </a:solidFill>
                <a:latin typeface="Calibri"/>
                <a:cs typeface="Calibri"/>
              </a:rPr>
              <a:t>Distintive</a:t>
            </a:r>
            <a:endParaRPr sz="1800">
              <a:latin typeface="Calibri"/>
              <a:cs typeface="Calibri"/>
            </a:endParaRPr>
          </a:p>
        </p:txBody>
      </p:sp>
      <p:sp>
        <p:nvSpPr>
          <p:cNvPr id="25" name="object 25"/>
          <p:cNvSpPr/>
          <p:nvPr/>
        </p:nvSpPr>
        <p:spPr>
          <a:xfrm>
            <a:off x="3912870" y="5083302"/>
            <a:ext cx="4884420" cy="911860"/>
          </a:xfrm>
          <a:custGeom>
            <a:avLst/>
            <a:gdLst/>
            <a:ahLst/>
            <a:cxnLst/>
            <a:rect l="l" t="t" r="r" b="b"/>
            <a:pathLst>
              <a:path w="4884420" h="911860">
                <a:moveTo>
                  <a:pt x="4732528" y="0"/>
                </a:moveTo>
                <a:lnTo>
                  <a:pt x="0" y="0"/>
                </a:lnTo>
                <a:lnTo>
                  <a:pt x="0" y="911352"/>
                </a:lnTo>
                <a:lnTo>
                  <a:pt x="4732528" y="911352"/>
                </a:lnTo>
                <a:lnTo>
                  <a:pt x="4780560" y="903608"/>
                </a:lnTo>
                <a:lnTo>
                  <a:pt x="4822259" y="882044"/>
                </a:lnTo>
                <a:lnTo>
                  <a:pt x="4855130" y="849163"/>
                </a:lnTo>
                <a:lnTo>
                  <a:pt x="4876682" y="807468"/>
                </a:lnTo>
                <a:lnTo>
                  <a:pt x="4884420" y="759460"/>
                </a:lnTo>
                <a:lnTo>
                  <a:pt x="4884420" y="151892"/>
                </a:lnTo>
                <a:lnTo>
                  <a:pt x="4876682" y="103859"/>
                </a:lnTo>
                <a:lnTo>
                  <a:pt x="4855130" y="62160"/>
                </a:lnTo>
                <a:lnTo>
                  <a:pt x="4822259" y="29289"/>
                </a:lnTo>
                <a:lnTo>
                  <a:pt x="4780560" y="7737"/>
                </a:lnTo>
                <a:lnTo>
                  <a:pt x="4732528" y="0"/>
                </a:lnTo>
                <a:close/>
              </a:path>
            </a:pathLst>
          </a:custGeom>
          <a:solidFill>
            <a:srgbClr val="CCCFD6">
              <a:alpha val="90194"/>
            </a:srgbClr>
          </a:solidFill>
        </p:spPr>
        <p:txBody>
          <a:bodyPr wrap="square" lIns="0" tIns="0" rIns="0" bIns="0" rtlCol="0"/>
          <a:lstStyle/>
          <a:p>
            <a:endParaRPr/>
          </a:p>
        </p:txBody>
      </p:sp>
      <p:sp>
        <p:nvSpPr>
          <p:cNvPr id="26" name="object 26"/>
          <p:cNvSpPr/>
          <p:nvPr/>
        </p:nvSpPr>
        <p:spPr>
          <a:xfrm>
            <a:off x="3912870" y="5083302"/>
            <a:ext cx="4884420" cy="911860"/>
          </a:xfrm>
          <a:custGeom>
            <a:avLst/>
            <a:gdLst/>
            <a:ahLst/>
            <a:cxnLst/>
            <a:rect l="l" t="t" r="r" b="b"/>
            <a:pathLst>
              <a:path w="4884420" h="911860">
                <a:moveTo>
                  <a:pt x="4884420" y="151892"/>
                </a:moveTo>
                <a:lnTo>
                  <a:pt x="4884420" y="759460"/>
                </a:lnTo>
                <a:lnTo>
                  <a:pt x="4876682" y="807468"/>
                </a:lnTo>
                <a:lnTo>
                  <a:pt x="4855130" y="849163"/>
                </a:lnTo>
                <a:lnTo>
                  <a:pt x="4822259" y="882044"/>
                </a:lnTo>
                <a:lnTo>
                  <a:pt x="4780560" y="903608"/>
                </a:lnTo>
                <a:lnTo>
                  <a:pt x="4732528" y="911352"/>
                </a:lnTo>
                <a:lnTo>
                  <a:pt x="0" y="911352"/>
                </a:lnTo>
                <a:lnTo>
                  <a:pt x="0" y="0"/>
                </a:lnTo>
                <a:lnTo>
                  <a:pt x="4732528" y="0"/>
                </a:lnTo>
                <a:lnTo>
                  <a:pt x="4780560" y="7737"/>
                </a:lnTo>
                <a:lnTo>
                  <a:pt x="4822259" y="29289"/>
                </a:lnTo>
                <a:lnTo>
                  <a:pt x="4855130" y="62160"/>
                </a:lnTo>
                <a:lnTo>
                  <a:pt x="4876682" y="103859"/>
                </a:lnTo>
                <a:lnTo>
                  <a:pt x="4884420" y="151892"/>
                </a:lnTo>
                <a:close/>
              </a:path>
            </a:pathLst>
          </a:custGeom>
          <a:ln w="25908">
            <a:solidFill>
              <a:srgbClr val="CCCFD6"/>
            </a:solidFill>
          </a:ln>
        </p:spPr>
        <p:txBody>
          <a:bodyPr wrap="square" lIns="0" tIns="0" rIns="0" bIns="0" rtlCol="0"/>
          <a:lstStyle/>
          <a:p>
            <a:endParaRPr/>
          </a:p>
        </p:txBody>
      </p:sp>
      <p:sp>
        <p:nvSpPr>
          <p:cNvPr id="27" name="object 27"/>
          <p:cNvSpPr txBox="1"/>
          <p:nvPr/>
        </p:nvSpPr>
        <p:spPr>
          <a:xfrm>
            <a:off x="4147820" y="5236540"/>
            <a:ext cx="4137025" cy="550545"/>
          </a:xfrm>
          <a:prstGeom prst="rect">
            <a:avLst/>
          </a:prstGeom>
        </p:spPr>
        <p:txBody>
          <a:bodyPr vert="horz" wrap="square" lIns="0" tIns="12700" rIns="0" bIns="0" rtlCol="0">
            <a:spAutoFit/>
          </a:bodyPr>
          <a:lstStyle/>
          <a:p>
            <a:pPr marL="184785" indent="-172720">
              <a:lnSpc>
                <a:spcPts val="2065"/>
              </a:lnSpc>
              <a:spcBef>
                <a:spcPts val="100"/>
              </a:spcBef>
              <a:buChar char="•"/>
              <a:tabLst>
                <a:tab pos="185420" algn="l"/>
              </a:tabLst>
            </a:pPr>
            <a:r>
              <a:rPr sz="1800" spc="-5" dirty="0">
                <a:latin typeface="Calibri"/>
                <a:cs typeface="Calibri"/>
              </a:rPr>
              <a:t>When </a:t>
            </a:r>
            <a:r>
              <a:rPr sz="1800" dirty="0">
                <a:latin typeface="Calibri"/>
                <a:cs typeface="Calibri"/>
              </a:rPr>
              <a:t>the </a:t>
            </a:r>
            <a:r>
              <a:rPr sz="1800" spc="-15" dirty="0">
                <a:latin typeface="Calibri"/>
                <a:cs typeface="Calibri"/>
              </a:rPr>
              <a:t>organization </a:t>
            </a:r>
            <a:r>
              <a:rPr sz="1800" spc="-5" dirty="0">
                <a:latin typeface="Calibri"/>
                <a:cs typeface="Calibri"/>
              </a:rPr>
              <a:t>has reached </a:t>
            </a:r>
            <a:r>
              <a:rPr sz="1800" dirty="0">
                <a:latin typeface="Calibri"/>
                <a:cs typeface="Calibri"/>
              </a:rPr>
              <a:t>a</a:t>
            </a:r>
            <a:r>
              <a:rPr sz="1800" spc="-20" dirty="0">
                <a:latin typeface="Calibri"/>
                <a:cs typeface="Calibri"/>
              </a:rPr>
              <a:t> </a:t>
            </a:r>
            <a:r>
              <a:rPr sz="1800" spc="-5" dirty="0">
                <a:latin typeface="Calibri"/>
                <a:cs typeface="Calibri"/>
              </a:rPr>
              <a:t>Gold</a:t>
            </a:r>
            <a:endParaRPr sz="1800">
              <a:latin typeface="Calibri"/>
              <a:cs typeface="Calibri"/>
            </a:endParaRPr>
          </a:p>
          <a:p>
            <a:pPr marL="184785">
              <a:lnSpc>
                <a:spcPts val="2065"/>
              </a:lnSpc>
            </a:pPr>
            <a:r>
              <a:rPr sz="1800" spc="-5" dirty="0">
                <a:latin typeface="Calibri"/>
                <a:cs typeface="Calibri"/>
              </a:rPr>
              <a:t>level </a:t>
            </a:r>
            <a:r>
              <a:rPr sz="1800" spc="-15" dirty="0">
                <a:latin typeface="Calibri"/>
                <a:cs typeface="Calibri"/>
              </a:rPr>
              <a:t>for </a:t>
            </a:r>
            <a:r>
              <a:rPr sz="1800" spc="-10" dirty="0">
                <a:latin typeface="Calibri"/>
                <a:cs typeface="Calibri"/>
              </a:rPr>
              <a:t>two </a:t>
            </a:r>
            <a:r>
              <a:rPr sz="1800" spc="-5" dirty="0">
                <a:latin typeface="Calibri"/>
                <a:cs typeface="Calibri"/>
              </a:rPr>
              <a:t>consecutive</a:t>
            </a:r>
            <a:r>
              <a:rPr sz="1800" spc="-10" dirty="0">
                <a:latin typeface="Calibri"/>
                <a:cs typeface="Calibri"/>
              </a:rPr>
              <a:t> </a:t>
            </a:r>
            <a:r>
              <a:rPr sz="1800" spc="-5" dirty="0">
                <a:latin typeface="Calibri"/>
                <a:cs typeface="Calibri"/>
              </a:rPr>
              <a:t>periods.</a:t>
            </a:r>
            <a:endParaRPr sz="1800">
              <a:latin typeface="Calibri"/>
              <a:cs typeface="Calibri"/>
            </a:endParaRPr>
          </a:p>
        </p:txBody>
      </p:sp>
      <p:sp>
        <p:nvSpPr>
          <p:cNvPr id="28" name="object 28"/>
          <p:cNvSpPr/>
          <p:nvPr/>
        </p:nvSpPr>
        <p:spPr>
          <a:xfrm>
            <a:off x="1165097" y="4969002"/>
            <a:ext cx="2748280" cy="1138555"/>
          </a:xfrm>
          <a:custGeom>
            <a:avLst/>
            <a:gdLst/>
            <a:ahLst/>
            <a:cxnLst/>
            <a:rect l="l" t="t" r="r" b="b"/>
            <a:pathLst>
              <a:path w="2748279" h="1138554">
                <a:moveTo>
                  <a:pt x="2558034" y="0"/>
                </a:moveTo>
                <a:lnTo>
                  <a:pt x="189738" y="0"/>
                </a:lnTo>
                <a:lnTo>
                  <a:pt x="139298" y="6778"/>
                </a:lnTo>
                <a:lnTo>
                  <a:pt x="93974" y="25907"/>
                </a:lnTo>
                <a:lnTo>
                  <a:pt x="55573" y="55578"/>
                </a:lnTo>
                <a:lnTo>
                  <a:pt x="25905" y="93980"/>
                </a:lnTo>
                <a:lnTo>
                  <a:pt x="6777" y="139303"/>
                </a:lnTo>
                <a:lnTo>
                  <a:pt x="0" y="189737"/>
                </a:lnTo>
                <a:lnTo>
                  <a:pt x="0" y="948690"/>
                </a:lnTo>
                <a:lnTo>
                  <a:pt x="6777" y="999129"/>
                </a:lnTo>
                <a:lnTo>
                  <a:pt x="25905" y="1044453"/>
                </a:lnTo>
                <a:lnTo>
                  <a:pt x="55573" y="1082854"/>
                </a:lnTo>
                <a:lnTo>
                  <a:pt x="93974" y="1112522"/>
                </a:lnTo>
                <a:lnTo>
                  <a:pt x="139298" y="1131650"/>
                </a:lnTo>
                <a:lnTo>
                  <a:pt x="189738" y="1138428"/>
                </a:lnTo>
                <a:lnTo>
                  <a:pt x="2558034" y="1138428"/>
                </a:lnTo>
                <a:lnTo>
                  <a:pt x="2608468" y="1131650"/>
                </a:lnTo>
                <a:lnTo>
                  <a:pt x="2653791" y="1112522"/>
                </a:lnTo>
                <a:lnTo>
                  <a:pt x="2692193" y="1082854"/>
                </a:lnTo>
                <a:lnTo>
                  <a:pt x="2721864" y="1044453"/>
                </a:lnTo>
                <a:lnTo>
                  <a:pt x="2740993" y="999129"/>
                </a:lnTo>
                <a:lnTo>
                  <a:pt x="2747772" y="948690"/>
                </a:lnTo>
                <a:lnTo>
                  <a:pt x="2747772" y="189737"/>
                </a:lnTo>
                <a:lnTo>
                  <a:pt x="2740993" y="139303"/>
                </a:lnTo>
                <a:lnTo>
                  <a:pt x="2721864" y="93980"/>
                </a:lnTo>
                <a:lnTo>
                  <a:pt x="2692193" y="55578"/>
                </a:lnTo>
                <a:lnTo>
                  <a:pt x="2653792" y="25907"/>
                </a:lnTo>
                <a:lnTo>
                  <a:pt x="2608468" y="6778"/>
                </a:lnTo>
                <a:lnTo>
                  <a:pt x="2558034" y="0"/>
                </a:lnTo>
                <a:close/>
              </a:path>
            </a:pathLst>
          </a:custGeom>
          <a:solidFill>
            <a:srgbClr val="1F487C"/>
          </a:solidFill>
        </p:spPr>
        <p:txBody>
          <a:bodyPr wrap="square" lIns="0" tIns="0" rIns="0" bIns="0" rtlCol="0"/>
          <a:lstStyle/>
          <a:p>
            <a:endParaRPr/>
          </a:p>
        </p:txBody>
      </p:sp>
      <p:sp>
        <p:nvSpPr>
          <p:cNvPr id="29" name="object 29"/>
          <p:cNvSpPr/>
          <p:nvPr/>
        </p:nvSpPr>
        <p:spPr>
          <a:xfrm>
            <a:off x="1165097" y="4969002"/>
            <a:ext cx="2748280" cy="1138555"/>
          </a:xfrm>
          <a:custGeom>
            <a:avLst/>
            <a:gdLst/>
            <a:ahLst/>
            <a:cxnLst/>
            <a:rect l="l" t="t" r="r" b="b"/>
            <a:pathLst>
              <a:path w="2748279" h="1138554">
                <a:moveTo>
                  <a:pt x="0" y="189737"/>
                </a:moveTo>
                <a:lnTo>
                  <a:pt x="6777" y="139303"/>
                </a:lnTo>
                <a:lnTo>
                  <a:pt x="25905" y="93980"/>
                </a:lnTo>
                <a:lnTo>
                  <a:pt x="55573" y="55578"/>
                </a:lnTo>
                <a:lnTo>
                  <a:pt x="93974" y="25907"/>
                </a:lnTo>
                <a:lnTo>
                  <a:pt x="139298" y="6778"/>
                </a:lnTo>
                <a:lnTo>
                  <a:pt x="189738" y="0"/>
                </a:lnTo>
                <a:lnTo>
                  <a:pt x="2558034" y="0"/>
                </a:lnTo>
                <a:lnTo>
                  <a:pt x="2608468" y="6778"/>
                </a:lnTo>
                <a:lnTo>
                  <a:pt x="2653792" y="25907"/>
                </a:lnTo>
                <a:lnTo>
                  <a:pt x="2692193" y="55578"/>
                </a:lnTo>
                <a:lnTo>
                  <a:pt x="2721864" y="93980"/>
                </a:lnTo>
                <a:lnTo>
                  <a:pt x="2740993" y="139303"/>
                </a:lnTo>
                <a:lnTo>
                  <a:pt x="2747772" y="189737"/>
                </a:lnTo>
                <a:lnTo>
                  <a:pt x="2747772" y="948690"/>
                </a:lnTo>
                <a:lnTo>
                  <a:pt x="2740993" y="999129"/>
                </a:lnTo>
                <a:lnTo>
                  <a:pt x="2721864" y="1044453"/>
                </a:lnTo>
                <a:lnTo>
                  <a:pt x="2692193" y="1082854"/>
                </a:lnTo>
                <a:lnTo>
                  <a:pt x="2653791" y="1112522"/>
                </a:lnTo>
                <a:lnTo>
                  <a:pt x="2608468" y="1131650"/>
                </a:lnTo>
                <a:lnTo>
                  <a:pt x="2558034" y="1138428"/>
                </a:lnTo>
                <a:lnTo>
                  <a:pt x="189738" y="1138428"/>
                </a:lnTo>
                <a:lnTo>
                  <a:pt x="139298" y="1131650"/>
                </a:lnTo>
                <a:lnTo>
                  <a:pt x="93974" y="1112522"/>
                </a:lnTo>
                <a:lnTo>
                  <a:pt x="55573" y="1082854"/>
                </a:lnTo>
                <a:lnTo>
                  <a:pt x="25905" y="1044453"/>
                </a:lnTo>
                <a:lnTo>
                  <a:pt x="6777" y="999129"/>
                </a:lnTo>
                <a:lnTo>
                  <a:pt x="0" y="948690"/>
                </a:lnTo>
                <a:lnTo>
                  <a:pt x="0" y="189737"/>
                </a:lnTo>
                <a:close/>
              </a:path>
            </a:pathLst>
          </a:custGeom>
          <a:ln w="25908">
            <a:solidFill>
              <a:srgbClr val="EDEBE0"/>
            </a:solidFill>
          </a:ln>
        </p:spPr>
        <p:txBody>
          <a:bodyPr wrap="square" lIns="0" tIns="0" rIns="0" bIns="0" rtlCol="0"/>
          <a:lstStyle/>
          <a:p>
            <a:endParaRPr/>
          </a:p>
        </p:txBody>
      </p:sp>
      <p:sp>
        <p:nvSpPr>
          <p:cNvPr id="30" name="object 30"/>
          <p:cNvSpPr txBox="1"/>
          <p:nvPr/>
        </p:nvSpPr>
        <p:spPr>
          <a:xfrm>
            <a:off x="1649729" y="5362752"/>
            <a:ext cx="17760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Platinum</a:t>
            </a:r>
            <a:r>
              <a:rPr sz="1800" spc="-30" dirty="0">
                <a:solidFill>
                  <a:srgbClr val="FFFFFF"/>
                </a:solidFill>
                <a:latin typeface="Calibri"/>
                <a:cs typeface="Calibri"/>
              </a:rPr>
              <a:t> </a:t>
            </a:r>
            <a:r>
              <a:rPr sz="1800" spc="-10" dirty="0">
                <a:solidFill>
                  <a:srgbClr val="FFFFFF"/>
                </a:solidFill>
                <a:latin typeface="Calibri"/>
                <a:cs typeface="Calibri"/>
              </a:rPr>
              <a:t>Distintive</a:t>
            </a:r>
            <a:endParaRPr sz="1800">
              <a:latin typeface="Calibri"/>
              <a:cs typeface="Calibri"/>
            </a:endParaRPr>
          </a:p>
        </p:txBody>
      </p:sp>
      <p:sp>
        <p:nvSpPr>
          <p:cNvPr id="31" name="object 31"/>
          <p:cNvSpPr/>
          <p:nvPr/>
        </p:nvSpPr>
        <p:spPr>
          <a:xfrm>
            <a:off x="263652" y="1484375"/>
            <a:ext cx="833628" cy="1071372"/>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208788" y="2638044"/>
            <a:ext cx="964691" cy="1164335"/>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195071" y="3621023"/>
            <a:ext cx="960119" cy="1560576"/>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195071" y="5070347"/>
            <a:ext cx="888491" cy="1141476"/>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72492012"/>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2276873"/>
            <a:ext cx="8229600" cy="2448271"/>
          </a:xfrm>
        </p:spPr>
        <p:txBody>
          <a:bodyPr>
            <a:normAutofit fontScale="92500" lnSpcReduction="20000"/>
          </a:bodyPr>
          <a:lstStyle/>
          <a:p>
            <a:pPr algn="just"/>
            <a:r>
              <a:rPr lang="en-US" dirty="0"/>
              <a:t>To support the </a:t>
            </a:r>
            <a:r>
              <a:rPr lang="en-US" b="1" dirty="0"/>
              <a:t>Sustainable Development Goal (SDG) No. 5 </a:t>
            </a:r>
            <a:r>
              <a:rPr lang="en-US" dirty="0"/>
              <a:t>and the national development strategy </a:t>
            </a:r>
            <a:r>
              <a:rPr lang="en-US" b="1" dirty="0"/>
              <a:t>Law 01-12 </a:t>
            </a:r>
            <a:r>
              <a:rPr lang="en-US" dirty="0"/>
              <a:t>that promotes the effective exercise of Human Rights in the sense of equality between men and women and the right to a free life of violence.</a:t>
            </a:r>
          </a:p>
        </p:txBody>
      </p:sp>
      <p:sp>
        <p:nvSpPr>
          <p:cNvPr id="3" name="Marcador de texto 2"/>
          <p:cNvSpPr>
            <a:spLocks noGrp="1"/>
          </p:cNvSpPr>
          <p:nvPr>
            <p:ph type="body" sz="quarter" idx="14"/>
          </p:nvPr>
        </p:nvSpPr>
        <p:spPr>
          <a:xfrm>
            <a:off x="512672" y="1196752"/>
            <a:ext cx="8208143" cy="648072"/>
          </a:xfrm>
        </p:spPr>
        <p:txBody>
          <a:bodyPr/>
          <a:lstStyle/>
          <a:p>
            <a:r>
              <a:rPr lang="en-US" dirty="0">
                <a:solidFill>
                  <a:srgbClr val="002060"/>
                </a:solidFill>
              </a:rPr>
              <a:t>How did the initiative come about?</a:t>
            </a:r>
          </a:p>
        </p:txBody>
      </p:sp>
      <p:sp>
        <p:nvSpPr>
          <p:cNvPr id="4" name="AutoShape 2" descr="Igualdad de Género y Agenda 20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nited Nations | Gender equality, Goal quotes, Equal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Goal 5: Achieve gender equality and empower all women and girls - Project -  ISGLOB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029" y="4833397"/>
            <a:ext cx="3947335" cy="1619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4"/>
          <a:stretch>
            <a:fillRect/>
          </a:stretch>
        </p:blipFill>
        <p:spPr>
          <a:xfrm>
            <a:off x="6444208" y="4320750"/>
            <a:ext cx="1859047" cy="2368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56769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331640" y="1124744"/>
            <a:ext cx="6912768" cy="5328592"/>
            <a:chOff x="1676400" y="1257300"/>
            <a:chExt cx="5791200" cy="4343400"/>
          </a:xfrm>
        </p:grpSpPr>
        <p:sp>
          <p:nvSpPr>
            <p:cNvPr id="6" name="Cuadro de texto 2"/>
            <p:cNvSpPr txBox="1">
              <a:spLocks noChangeArrowheads="1"/>
            </p:cNvSpPr>
            <p:nvPr/>
          </p:nvSpPr>
          <p:spPr bwMode="auto">
            <a:xfrm>
              <a:off x="1676400" y="1257300"/>
              <a:ext cx="5791200" cy="4343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GLOBAL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rgbClr val="2E75B6"/>
                  </a:solidFill>
                  <a:effectLst/>
                  <a:latin typeface="Arial" panose="020B0604020202020204" pitchFamily="34" charset="0"/>
                  <a:ea typeface="Calibri" panose="020F0502020204030204" pitchFamily="34" charset="0"/>
                  <a:cs typeface="Times New Roman" panose="02020603050405020304" pitchFamily="18" charset="0"/>
                </a:rPr>
                <a:t>The distinctive of Gender Equality is a global initiative of the UNPD.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It offers countries </a:t>
              </a:r>
              <a:r>
                <a:rPr lang="en-US" sz="1600" b="1" dirty="0">
                  <a:effectLst/>
                  <a:latin typeface="Arial" panose="020B0604020202020204" pitchFamily="34" charset="0"/>
                  <a:ea typeface="Calibri" panose="020F0502020204030204" pitchFamily="34" charset="0"/>
                  <a:cs typeface="Times New Roman" panose="02020603050405020304" pitchFamily="18" charset="0"/>
                </a:rPr>
                <a:t>action tracking; training;</a:t>
              </a:r>
              <a:r>
                <a:rPr lang="en-US" sz="1600" dirty="0">
                  <a:effectLst/>
                  <a:latin typeface="Arial" panose="020B0604020202020204" pitchFamily="34" charset="0"/>
                  <a:ea typeface="Calibri" panose="020F0502020204030204" pitchFamily="34" charset="0"/>
                  <a:cs typeface="Times New Roman" panose="02020603050405020304" pitchFamily="18" charset="0"/>
                </a:rPr>
                <a:t> an online platform</a:t>
              </a:r>
              <a:r>
                <a:rPr lang="en-US" sz="1600" b="1" dirty="0">
                  <a:effectLst/>
                  <a:latin typeface="Arial" panose="020B0604020202020204" pitchFamily="34" charset="0"/>
                  <a:ea typeface="Calibri" panose="020F0502020204030204" pitchFamily="34" charset="0"/>
                  <a:cs typeface="Times New Roman" panose="02020603050405020304" pitchFamily="18" charset="0"/>
                </a:rPr>
                <a:t>, INDICA IGUALDAD,</a:t>
              </a:r>
              <a:r>
                <a:rPr lang="en-US" sz="1600" dirty="0">
                  <a:effectLst/>
                  <a:latin typeface="Arial" panose="020B0604020202020204" pitchFamily="34" charset="0"/>
                  <a:ea typeface="Calibri" panose="020F0502020204030204" pitchFamily="34" charset="0"/>
                  <a:cs typeface="Times New Roman" panose="02020603050405020304" pitchFamily="18" charset="0"/>
                </a:rPr>
                <a:t> for auto diagnosis, progress measurement </a:t>
              </a:r>
              <a:r>
                <a:rPr lang="en-US" sz="1600" b="1" dirty="0">
                  <a:effectLst/>
                  <a:latin typeface="Arial" panose="020B0604020202020204" pitchFamily="34" charset="0"/>
                  <a:ea typeface="Calibri" panose="020F0502020204030204" pitchFamily="34" charset="0"/>
                  <a:cs typeface="Times New Roman" panose="02020603050405020304" pitchFamily="18" charset="0"/>
                </a:rPr>
                <a:t>and opportunities for regional and international experience exchanges</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rotWithShape="1">
            <a:blip r:embed="rId3">
              <a:extLst>
                <a:ext uri="{28A0092B-C50C-407E-A947-70E740481C1C}">
                  <a14:useLocalDpi xmlns:a14="http://schemas.microsoft.com/office/drawing/2010/main" val="0"/>
                </a:ext>
              </a:extLst>
            </a:blip>
            <a:srcRect l="5062" t="36743" r="4641" b="-1325"/>
            <a:stretch/>
          </p:blipFill>
          <p:spPr bwMode="auto">
            <a:xfrm>
              <a:off x="2051720" y="2999740"/>
              <a:ext cx="4853940" cy="260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7505964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36079" y="1735620"/>
            <a:ext cx="5770984" cy="3849291"/>
          </a:xfrm>
        </p:spPr>
        <p:txBody>
          <a:bodyPr>
            <a:normAutofit lnSpcReduction="10000"/>
          </a:bodyPr>
          <a:lstStyle/>
          <a:p>
            <a:pPr algn="just"/>
            <a:r>
              <a:rPr lang="en-US" dirty="0"/>
              <a:t>The work began in February 2015, through the proposal submitted to the National Technical Committee as the basis for discussions promoted by UNDP, the Ministry of Women in alliance with INDOCAL.</a:t>
            </a:r>
          </a:p>
        </p:txBody>
      </p:sp>
      <p:sp>
        <p:nvSpPr>
          <p:cNvPr id="3" name="Marcador de texto 2"/>
          <p:cNvSpPr>
            <a:spLocks noGrp="1"/>
          </p:cNvSpPr>
          <p:nvPr>
            <p:ph type="body" sz="quarter" idx="14"/>
          </p:nvPr>
        </p:nvSpPr>
        <p:spPr/>
        <p:txBody>
          <a:bodyPr/>
          <a:lstStyle/>
          <a:p>
            <a:r>
              <a:rPr lang="es-DO" dirty="0">
                <a:solidFill>
                  <a:srgbClr val="002060"/>
                </a:solidFill>
              </a:rPr>
              <a:t>Standard </a:t>
            </a:r>
            <a:r>
              <a:rPr lang="es-DO" dirty="0" err="1">
                <a:solidFill>
                  <a:srgbClr val="002060"/>
                </a:solidFill>
              </a:rPr>
              <a:t>development</a:t>
            </a:r>
            <a:r>
              <a:rPr lang="es-DO" dirty="0">
                <a:solidFill>
                  <a:srgbClr val="002060"/>
                </a:solidFill>
              </a:rPr>
              <a:t> </a:t>
            </a:r>
            <a:r>
              <a:rPr lang="es-DO" dirty="0" err="1">
                <a:solidFill>
                  <a:srgbClr val="002060"/>
                </a:solidFill>
              </a:rPr>
              <a:t>process</a:t>
            </a:r>
            <a:endParaRPr lang="en-US" dirty="0">
              <a:solidFill>
                <a:srgbClr val="002060"/>
              </a:solidFill>
            </a:endParaRPr>
          </a:p>
        </p:txBody>
      </p:sp>
      <p:pic>
        <p:nvPicPr>
          <p:cNvPr id="5" name="Imagen 4"/>
          <p:cNvPicPr>
            <a:picLocks noChangeAspect="1"/>
          </p:cNvPicPr>
          <p:nvPr/>
        </p:nvPicPr>
        <p:blipFill>
          <a:blip r:embed="rId3"/>
          <a:stretch>
            <a:fillRect/>
          </a:stretch>
        </p:blipFill>
        <p:spPr>
          <a:xfrm>
            <a:off x="6803210" y="2545348"/>
            <a:ext cx="1219200" cy="284797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5076023" y="5368306"/>
            <a:ext cx="3999273" cy="1435637"/>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5"/>
          <a:stretch>
            <a:fillRect/>
          </a:stretch>
        </p:blipFill>
        <p:spPr>
          <a:xfrm>
            <a:off x="2987824" y="5376838"/>
            <a:ext cx="1800200" cy="1427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88663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a:xfrm>
            <a:off x="812169" y="1052736"/>
            <a:ext cx="7488832" cy="1152525"/>
          </a:xfrm>
        </p:spPr>
        <p:txBody>
          <a:bodyPr>
            <a:normAutofit lnSpcReduction="10000"/>
          </a:bodyPr>
          <a:lstStyle/>
          <a:p>
            <a:r>
              <a:rPr lang="es-DO" dirty="0" err="1">
                <a:solidFill>
                  <a:srgbClr val="002060"/>
                </a:solidFill>
              </a:rPr>
              <a:t>Consulted</a:t>
            </a:r>
            <a:r>
              <a:rPr lang="es-DO" dirty="0">
                <a:solidFill>
                  <a:srgbClr val="002060"/>
                </a:solidFill>
              </a:rPr>
              <a:t> </a:t>
            </a:r>
            <a:r>
              <a:rPr lang="es-DO" dirty="0" err="1">
                <a:solidFill>
                  <a:srgbClr val="002060"/>
                </a:solidFill>
              </a:rPr>
              <a:t>Documents</a:t>
            </a:r>
            <a:r>
              <a:rPr lang="es-DO" dirty="0">
                <a:solidFill>
                  <a:srgbClr val="002060"/>
                </a:solidFill>
              </a:rPr>
              <a:t> </a:t>
            </a:r>
            <a:r>
              <a:rPr lang="es-DO" dirty="0" err="1">
                <a:solidFill>
                  <a:srgbClr val="002060"/>
                </a:solidFill>
              </a:rPr>
              <a:t>for</a:t>
            </a:r>
            <a:r>
              <a:rPr lang="es-DO" dirty="0">
                <a:solidFill>
                  <a:srgbClr val="002060"/>
                </a:solidFill>
              </a:rPr>
              <a:t> </a:t>
            </a:r>
            <a:r>
              <a:rPr lang="es-DO" dirty="0" err="1">
                <a:solidFill>
                  <a:srgbClr val="002060"/>
                </a:solidFill>
              </a:rPr>
              <a:t>the</a:t>
            </a:r>
            <a:r>
              <a:rPr lang="es-DO" dirty="0">
                <a:solidFill>
                  <a:srgbClr val="002060"/>
                </a:solidFill>
              </a:rPr>
              <a:t> </a:t>
            </a:r>
            <a:r>
              <a:rPr lang="es-DO" dirty="0" err="1">
                <a:solidFill>
                  <a:srgbClr val="002060"/>
                </a:solidFill>
              </a:rPr>
              <a:t>creation</a:t>
            </a:r>
            <a:r>
              <a:rPr lang="es-DO" dirty="0">
                <a:solidFill>
                  <a:srgbClr val="002060"/>
                </a:solidFill>
              </a:rPr>
              <a:t> of NORDOM 775 </a:t>
            </a:r>
          </a:p>
        </p:txBody>
      </p:sp>
      <p:graphicFrame>
        <p:nvGraphicFramePr>
          <p:cNvPr id="5" name="Diagrama 4"/>
          <p:cNvGraphicFramePr/>
          <p:nvPr>
            <p:extLst>
              <p:ext uri="{D42A27DB-BD31-4B8C-83A1-F6EECF244321}">
                <p14:modId xmlns:p14="http://schemas.microsoft.com/office/powerpoint/2010/main" val="771554169"/>
              </p:ext>
            </p:extLst>
          </p:nvPr>
        </p:nvGraphicFramePr>
        <p:xfrm>
          <a:off x="452129" y="2348880"/>
          <a:ext cx="8208912" cy="45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4006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a:off x="488864" y="3347236"/>
            <a:ext cx="1296144" cy="923330"/>
          </a:xfrm>
          <a:prstGeom prst="rect">
            <a:avLst/>
          </a:prstGeom>
          <a:noFill/>
        </p:spPr>
        <p:txBody>
          <a:bodyPr wrap="square" rtlCol="0">
            <a:spAutoFit/>
          </a:bodyPr>
          <a:lstStyle/>
          <a:p>
            <a:pPr algn="ctr"/>
            <a:r>
              <a:rPr lang="es-DO" b="1" dirty="0"/>
              <a:t>2015</a:t>
            </a:r>
          </a:p>
          <a:p>
            <a:pPr algn="ctr"/>
            <a:r>
              <a:rPr lang="es-DO" b="1" dirty="0" err="1"/>
              <a:t>Committee</a:t>
            </a:r>
            <a:r>
              <a:rPr lang="es-DO" b="1" dirty="0"/>
              <a:t> Meetings</a:t>
            </a:r>
          </a:p>
        </p:txBody>
      </p:sp>
      <p:sp>
        <p:nvSpPr>
          <p:cNvPr id="21" name="CuadroTexto 20"/>
          <p:cNvSpPr txBox="1"/>
          <p:nvPr/>
        </p:nvSpPr>
        <p:spPr>
          <a:xfrm>
            <a:off x="2621813" y="3423195"/>
            <a:ext cx="1296144" cy="646331"/>
          </a:xfrm>
          <a:prstGeom prst="rect">
            <a:avLst/>
          </a:prstGeom>
          <a:noFill/>
        </p:spPr>
        <p:txBody>
          <a:bodyPr wrap="square" rtlCol="0">
            <a:spAutoFit/>
          </a:bodyPr>
          <a:lstStyle/>
          <a:p>
            <a:pPr algn="ctr"/>
            <a:r>
              <a:rPr lang="es-DO" b="1" dirty="0"/>
              <a:t>2016</a:t>
            </a:r>
          </a:p>
          <a:p>
            <a:pPr algn="ctr"/>
            <a:r>
              <a:rPr lang="es-DO" b="1" dirty="0" err="1"/>
              <a:t>Publication</a:t>
            </a:r>
            <a:endParaRPr lang="es-DO" b="1" dirty="0"/>
          </a:p>
        </p:txBody>
      </p:sp>
      <p:sp>
        <p:nvSpPr>
          <p:cNvPr id="22" name="CuadroTexto 21"/>
          <p:cNvSpPr txBox="1"/>
          <p:nvPr/>
        </p:nvSpPr>
        <p:spPr>
          <a:xfrm>
            <a:off x="6949516" y="3445256"/>
            <a:ext cx="1768326" cy="646331"/>
          </a:xfrm>
          <a:prstGeom prst="rect">
            <a:avLst/>
          </a:prstGeom>
          <a:noFill/>
        </p:spPr>
        <p:txBody>
          <a:bodyPr wrap="square" rtlCol="0">
            <a:spAutoFit/>
          </a:bodyPr>
          <a:lstStyle/>
          <a:p>
            <a:pPr algn="ctr"/>
            <a:r>
              <a:rPr lang="es-DO" b="1" dirty="0"/>
              <a:t>2020</a:t>
            </a:r>
          </a:p>
          <a:p>
            <a:pPr algn="ctr"/>
            <a:r>
              <a:rPr lang="es-DO" b="1" dirty="0"/>
              <a:t>5 </a:t>
            </a:r>
            <a:r>
              <a:rPr lang="es-DO" b="1" dirty="0" err="1"/>
              <a:t>Yearly</a:t>
            </a:r>
            <a:r>
              <a:rPr lang="es-DO" b="1" dirty="0"/>
              <a:t> </a:t>
            </a:r>
            <a:r>
              <a:rPr lang="es-DO" b="1" dirty="0" err="1"/>
              <a:t>Review</a:t>
            </a:r>
            <a:endParaRPr lang="es-DO" b="1" dirty="0"/>
          </a:p>
        </p:txBody>
      </p:sp>
      <p:grpSp>
        <p:nvGrpSpPr>
          <p:cNvPr id="36" name="Grupo 35"/>
          <p:cNvGrpSpPr/>
          <p:nvPr/>
        </p:nvGrpSpPr>
        <p:grpSpPr>
          <a:xfrm>
            <a:off x="488864" y="2420888"/>
            <a:ext cx="8064896" cy="720080"/>
            <a:chOff x="456591" y="2636912"/>
            <a:chExt cx="8064896" cy="720080"/>
          </a:xfrm>
        </p:grpSpPr>
        <p:grpSp>
          <p:nvGrpSpPr>
            <p:cNvPr id="32" name="Grupo 31"/>
            <p:cNvGrpSpPr/>
            <p:nvPr/>
          </p:nvGrpSpPr>
          <p:grpSpPr>
            <a:xfrm>
              <a:off x="456591" y="2636912"/>
              <a:ext cx="8064896" cy="720080"/>
              <a:chOff x="467544" y="2996952"/>
              <a:chExt cx="8064896" cy="720080"/>
            </a:xfrm>
          </p:grpSpPr>
          <p:cxnSp>
            <p:nvCxnSpPr>
              <p:cNvPr id="24" name="Conector recto de flecha 23"/>
              <p:cNvCxnSpPr/>
              <p:nvPr/>
            </p:nvCxnSpPr>
            <p:spPr>
              <a:xfrm>
                <a:off x="467544" y="3356992"/>
                <a:ext cx="8064896" cy="7754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a:xfrm>
                <a:off x="1043608" y="2996952"/>
                <a:ext cx="6768752" cy="720080"/>
                <a:chOff x="1043608" y="2996952"/>
                <a:chExt cx="6768752" cy="720080"/>
              </a:xfrm>
            </p:grpSpPr>
            <p:cxnSp>
              <p:nvCxnSpPr>
                <p:cNvPr id="27" name="Conector recto 26"/>
                <p:cNvCxnSpPr/>
                <p:nvPr/>
              </p:nvCxnSpPr>
              <p:spPr>
                <a:xfrm>
                  <a:off x="1043608" y="2996952"/>
                  <a:ext cx="0" cy="7200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254536" y="2996952"/>
                  <a:ext cx="0" cy="7200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7812360" y="2996952"/>
                  <a:ext cx="0" cy="7200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33" name="Elipse 32"/>
            <p:cNvSpPr/>
            <p:nvPr/>
          </p:nvSpPr>
          <p:spPr>
            <a:xfrm>
              <a:off x="899592" y="2852936"/>
              <a:ext cx="288032" cy="28803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lipse 33"/>
            <p:cNvSpPr/>
            <p:nvPr/>
          </p:nvSpPr>
          <p:spPr>
            <a:xfrm>
              <a:off x="3099567" y="2909715"/>
              <a:ext cx="288032" cy="28803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lipse 34"/>
            <p:cNvSpPr/>
            <p:nvPr/>
          </p:nvSpPr>
          <p:spPr>
            <a:xfrm>
              <a:off x="7657390" y="2909715"/>
              <a:ext cx="288032" cy="28803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arcador de texto 38"/>
          <p:cNvSpPr>
            <a:spLocks noGrp="1"/>
          </p:cNvSpPr>
          <p:nvPr>
            <p:ph type="body" sz="quarter" idx="14"/>
          </p:nvPr>
        </p:nvSpPr>
        <p:spPr>
          <a:xfrm>
            <a:off x="240951" y="935773"/>
            <a:ext cx="8208143" cy="1152525"/>
          </a:xfrm>
        </p:spPr>
        <p:txBody>
          <a:bodyPr/>
          <a:lstStyle/>
          <a:p>
            <a:r>
              <a:rPr lang="es-DO" dirty="0" err="1">
                <a:solidFill>
                  <a:srgbClr val="002060"/>
                </a:solidFill>
              </a:rPr>
              <a:t>Evolution</a:t>
            </a:r>
            <a:r>
              <a:rPr lang="es-DO" dirty="0">
                <a:solidFill>
                  <a:srgbClr val="002060"/>
                </a:solidFill>
              </a:rPr>
              <a:t> NORDOM 775</a:t>
            </a:r>
            <a:endParaRPr lang="en-US" dirty="0">
              <a:solidFill>
                <a:srgbClr val="002060"/>
              </a:solidFill>
            </a:endParaRPr>
          </a:p>
        </p:txBody>
      </p:sp>
      <p:pic>
        <p:nvPicPr>
          <p:cNvPr id="16" name="Imagen 15"/>
          <p:cNvPicPr>
            <a:picLocks noChangeAspect="1"/>
          </p:cNvPicPr>
          <p:nvPr/>
        </p:nvPicPr>
        <p:blipFill>
          <a:blip r:embed="rId3"/>
          <a:stretch>
            <a:fillRect/>
          </a:stretch>
        </p:blipFill>
        <p:spPr>
          <a:xfrm>
            <a:off x="1939577" y="4212078"/>
            <a:ext cx="1785727" cy="2332965"/>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4"/>
          <a:stretch>
            <a:fillRect/>
          </a:stretch>
        </p:blipFill>
        <p:spPr>
          <a:xfrm>
            <a:off x="6860720" y="4034749"/>
            <a:ext cx="1933263" cy="2510294"/>
          </a:xfrm>
          <a:prstGeom prst="rect">
            <a:avLst/>
          </a:prstGeom>
          <a:ln>
            <a:noFill/>
          </a:ln>
          <a:effectLst>
            <a:outerShdw blurRad="292100" dist="139700" dir="2700000" algn="tl" rotWithShape="0">
              <a:srgbClr val="333333">
                <a:alpha val="65000"/>
              </a:srgbClr>
            </a:outerShdw>
          </a:effectLst>
        </p:spPr>
      </p:pic>
      <p:cxnSp>
        <p:nvCxnSpPr>
          <p:cNvPr id="18" name="Conector recto 17"/>
          <p:cNvCxnSpPr/>
          <p:nvPr/>
        </p:nvCxnSpPr>
        <p:spPr>
          <a:xfrm>
            <a:off x="5289761" y="2420888"/>
            <a:ext cx="0" cy="7200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5145745" y="2693691"/>
            <a:ext cx="288032" cy="28803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4345022" y="3347236"/>
            <a:ext cx="2088633" cy="2308324"/>
          </a:xfrm>
          <a:prstGeom prst="rect">
            <a:avLst/>
          </a:prstGeom>
        </p:spPr>
        <p:txBody>
          <a:bodyPr wrap="square">
            <a:spAutoFit/>
          </a:bodyPr>
          <a:lstStyle/>
          <a:p>
            <a:pPr algn="ctr"/>
            <a:r>
              <a:rPr lang="es-DO" b="1" dirty="0"/>
              <a:t>2017 </a:t>
            </a:r>
          </a:p>
          <a:p>
            <a:pPr algn="ctr"/>
            <a:r>
              <a:rPr lang="en-US" b="1" dirty="0"/>
              <a:t>Dissemination, awareness and recruitment of companies for certification (</a:t>
            </a:r>
            <a:r>
              <a:rPr lang="en-US" b="1" dirty="0" err="1"/>
              <a:t>MMujer</a:t>
            </a:r>
            <a:r>
              <a:rPr lang="en-US" b="1" dirty="0"/>
              <a:t> and UNDP)</a:t>
            </a:r>
            <a:endParaRPr lang="es-DO" b="1" dirty="0"/>
          </a:p>
        </p:txBody>
      </p:sp>
    </p:spTree>
    <p:extLst>
      <p:ext uri="{BB962C8B-B14F-4D97-AF65-F5344CB8AC3E}">
        <p14:creationId xmlns:p14="http://schemas.microsoft.com/office/powerpoint/2010/main" val="931423512"/>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Plantilla 2.jpg"/>
          <p:cNvPicPr>
            <a:picLocks noChangeAspect="1" noChangeArrowheads="1"/>
          </p:cNvPicPr>
          <p:nvPr/>
        </p:nvPicPr>
        <p:blipFill>
          <a:blip r:embed="rId3" cstate="print"/>
          <a:srcRect l="27676" t="46098" r="28242" b="9483"/>
          <a:stretch>
            <a:fillRect/>
          </a:stretch>
        </p:blipFill>
        <p:spPr bwMode="auto">
          <a:xfrm>
            <a:off x="0" y="1571612"/>
            <a:ext cx="9144000" cy="4267200"/>
          </a:xfrm>
          <a:prstGeom prst="rect">
            <a:avLst/>
          </a:prstGeom>
          <a:noFill/>
          <a:ln w="9525">
            <a:noFill/>
            <a:miter lim="800000"/>
            <a:headEnd/>
            <a:tailEnd/>
          </a:ln>
        </p:spPr>
      </p:pic>
      <p:sp>
        <p:nvSpPr>
          <p:cNvPr id="8" name="7 Rectángulo"/>
          <p:cNvSpPr/>
          <p:nvPr/>
        </p:nvSpPr>
        <p:spPr>
          <a:xfrm>
            <a:off x="0" y="1000108"/>
            <a:ext cx="9001156" cy="589072"/>
          </a:xfrm>
          <a:prstGeom prst="rect">
            <a:avLst/>
          </a:prstGeom>
        </p:spPr>
        <p:txBody>
          <a:bodyPr wrap="square">
            <a:spAutoFit/>
          </a:bodyPr>
          <a:lstStyle/>
          <a:p>
            <a:pPr algn="just">
              <a:lnSpc>
                <a:spcPct val="150000"/>
              </a:lnSpc>
            </a:pPr>
            <a:r>
              <a:rPr lang="en-US" sz="2400" dirty="0">
                <a:solidFill>
                  <a:srgbClr val="002060"/>
                </a:solidFill>
              </a:rPr>
              <a:t>Different institutions collaborated in its preparation, such as:</a:t>
            </a:r>
            <a:endParaRPr lang="en-US" sz="2200" dirty="0">
              <a:solidFill>
                <a:srgbClr val="002060"/>
              </a:solidFill>
              <a:latin typeface="+mj-lt"/>
              <a:ea typeface="Verdana" pitchFamily="34" charset="0"/>
              <a:cs typeface="Verdana" pitchFamily="34" charset="0"/>
            </a:endParaRPr>
          </a:p>
        </p:txBody>
      </p:sp>
      <p:pic>
        <p:nvPicPr>
          <p:cNvPr id="5" name="4 Imagen" descr="MAPpng.png"/>
          <p:cNvPicPr>
            <a:picLocks noChangeAspect="1"/>
          </p:cNvPicPr>
          <p:nvPr/>
        </p:nvPicPr>
        <p:blipFill rotWithShape="1">
          <a:blip r:embed="rId4"/>
          <a:srcRect r="33365"/>
          <a:stretch/>
        </p:blipFill>
        <p:spPr>
          <a:xfrm>
            <a:off x="5509545" y="3218742"/>
            <a:ext cx="1713701" cy="1071570"/>
          </a:xfrm>
          <a:prstGeom prst="rect">
            <a:avLst/>
          </a:prstGeom>
        </p:spPr>
      </p:pic>
      <p:pic>
        <p:nvPicPr>
          <p:cNvPr id="6" name="5 Imagen" descr="aei.png"/>
          <p:cNvPicPr>
            <a:picLocks noChangeAspect="1"/>
          </p:cNvPicPr>
          <p:nvPr/>
        </p:nvPicPr>
        <p:blipFill>
          <a:blip r:embed="rId5"/>
          <a:stretch>
            <a:fillRect/>
          </a:stretch>
        </p:blipFill>
        <p:spPr>
          <a:xfrm>
            <a:off x="1541916" y="5210941"/>
            <a:ext cx="1889412" cy="928694"/>
          </a:xfrm>
          <a:prstGeom prst="rect">
            <a:avLst/>
          </a:prstGeom>
        </p:spPr>
      </p:pic>
      <p:pic>
        <p:nvPicPr>
          <p:cNvPr id="11" name="10 Imagen" descr="codopng.png"/>
          <p:cNvPicPr>
            <a:picLocks noChangeAspect="1"/>
          </p:cNvPicPr>
          <p:nvPr/>
        </p:nvPicPr>
        <p:blipFill>
          <a:blip r:embed="rId6"/>
          <a:stretch>
            <a:fillRect/>
          </a:stretch>
        </p:blipFill>
        <p:spPr>
          <a:xfrm>
            <a:off x="5050908" y="1609874"/>
            <a:ext cx="2411075" cy="1511167"/>
          </a:xfrm>
          <a:prstGeom prst="rect">
            <a:avLst/>
          </a:prstGeom>
        </p:spPr>
      </p:pic>
      <p:pic>
        <p:nvPicPr>
          <p:cNvPr id="19" name="18 Imagen" descr="MIC.png"/>
          <p:cNvPicPr>
            <a:picLocks noChangeAspect="1"/>
          </p:cNvPicPr>
          <p:nvPr/>
        </p:nvPicPr>
        <p:blipFill>
          <a:blip r:embed="rId7"/>
          <a:stretch>
            <a:fillRect/>
          </a:stretch>
        </p:blipFill>
        <p:spPr>
          <a:xfrm>
            <a:off x="234712" y="1966164"/>
            <a:ext cx="2505303" cy="828677"/>
          </a:xfrm>
          <a:prstGeom prst="rect">
            <a:avLst/>
          </a:prstGeom>
        </p:spPr>
      </p:pic>
      <p:pic>
        <p:nvPicPr>
          <p:cNvPr id="20" name="19 Imagen" descr="mm.png"/>
          <p:cNvPicPr>
            <a:picLocks noChangeAspect="1"/>
          </p:cNvPicPr>
          <p:nvPr/>
        </p:nvPicPr>
        <p:blipFill>
          <a:blip r:embed="rId8"/>
          <a:stretch>
            <a:fillRect/>
          </a:stretch>
        </p:blipFill>
        <p:spPr>
          <a:xfrm>
            <a:off x="421474" y="3705157"/>
            <a:ext cx="1909767" cy="1223338"/>
          </a:xfrm>
          <a:prstGeom prst="rect">
            <a:avLst/>
          </a:prstGeom>
        </p:spPr>
      </p:pic>
      <p:pic>
        <p:nvPicPr>
          <p:cNvPr id="22" name="21 Imagen" descr="MT.jpg"/>
          <p:cNvPicPr>
            <a:picLocks noChangeAspect="1"/>
          </p:cNvPicPr>
          <p:nvPr/>
        </p:nvPicPr>
        <p:blipFill>
          <a:blip r:embed="rId9"/>
          <a:stretch>
            <a:fillRect/>
          </a:stretch>
        </p:blipFill>
        <p:spPr>
          <a:xfrm>
            <a:off x="3337540" y="3407658"/>
            <a:ext cx="1357314" cy="1357314"/>
          </a:xfrm>
          <a:prstGeom prst="rect">
            <a:avLst/>
          </a:prstGeom>
        </p:spPr>
      </p:pic>
      <p:pic>
        <p:nvPicPr>
          <p:cNvPr id="23" name="22 Imagen" descr="Odaca.png"/>
          <p:cNvPicPr>
            <a:picLocks noChangeAspect="1"/>
          </p:cNvPicPr>
          <p:nvPr/>
        </p:nvPicPr>
        <p:blipFill>
          <a:blip r:embed="rId10"/>
          <a:stretch>
            <a:fillRect/>
          </a:stretch>
        </p:blipFill>
        <p:spPr>
          <a:xfrm>
            <a:off x="2974726" y="1609874"/>
            <a:ext cx="2051679" cy="1428787"/>
          </a:xfrm>
          <a:prstGeom prst="rect">
            <a:avLst/>
          </a:prstGeom>
        </p:spPr>
      </p:pic>
      <p:pic>
        <p:nvPicPr>
          <p:cNvPr id="24" name="23 Imagen" descr="proi.png"/>
          <p:cNvPicPr>
            <a:picLocks noChangeAspect="1"/>
          </p:cNvPicPr>
          <p:nvPr/>
        </p:nvPicPr>
        <p:blipFill rotWithShape="1">
          <a:blip r:embed="rId11"/>
          <a:srcRect r="36745"/>
          <a:stretch/>
        </p:blipFill>
        <p:spPr>
          <a:xfrm>
            <a:off x="4367210" y="5156162"/>
            <a:ext cx="2033465" cy="1000125"/>
          </a:xfrm>
          <a:prstGeom prst="rect">
            <a:avLst/>
          </a:prstGeom>
        </p:spPr>
      </p:pic>
      <p:pic>
        <p:nvPicPr>
          <p:cNvPr id="4" name="Imagen 3"/>
          <p:cNvPicPr>
            <a:picLocks noChangeAspect="1"/>
          </p:cNvPicPr>
          <p:nvPr/>
        </p:nvPicPr>
        <p:blipFill>
          <a:blip r:embed="rId12"/>
          <a:stretch>
            <a:fillRect/>
          </a:stretch>
        </p:blipFill>
        <p:spPr>
          <a:xfrm>
            <a:off x="7223246" y="4962316"/>
            <a:ext cx="1193971" cy="1193971"/>
          </a:xfrm>
          <a:prstGeom prst="rect">
            <a:avLst/>
          </a:prstGeom>
        </p:spPr>
      </p:pic>
    </p:spTree>
    <p:extLst>
      <p:ext uri="{BB962C8B-B14F-4D97-AF65-F5344CB8AC3E}">
        <p14:creationId xmlns:p14="http://schemas.microsoft.com/office/powerpoint/2010/main" val="63531646"/>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2276872"/>
            <a:ext cx="6059016" cy="3849291"/>
          </a:xfrm>
        </p:spPr>
        <p:txBody>
          <a:bodyPr/>
          <a:lstStyle/>
          <a:p>
            <a:r>
              <a:rPr lang="en-US" dirty="0"/>
              <a:t>Manual for the implementation of NORDOM 775 Standard in companies and organizations.</a:t>
            </a:r>
            <a:endParaRPr lang="es-DO" dirty="0"/>
          </a:p>
          <a:p>
            <a:pPr algn="just"/>
            <a:r>
              <a:rPr lang="es-DO" dirty="0"/>
              <a:t>NORDOM 775 Management </a:t>
            </a:r>
            <a:r>
              <a:rPr lang="es-DO" dirty="0" err="1"/>
              <a:t>System</a:t>
            </a:r>
            <a:r>
              <a:rPr lang="es-DO" dirty="0"/>
              <a:t> </a:t>
            </a:r>
            <a:r>
              <a:rPr lang="es-DO" dirty="0" err="1"/>
              <a:t>for</a:t>
            </a:r>
            <a:r>
              <a:rPr lang="es-DO" dirty="0"/>
              <a:t> </a:t>
            </a:r>
            <a:r>
              <a:rPr lang="es-DO" dirty="0" err="1"/>
              <a:t>Gender</a:t>
            </a:r>
            <a:r>
              <a:rPr lang="es-DO" dirty="0"/>
              <a:t> </a:t>
            </a:r>
            <a:r>
              <a:rPr lang="es-DO" dirty="0" err="1"/>
              <a:t>Equality</a:t>
            </a:r>
            <a:r>
              <a:rPr lang="es-DO" dirty="0"/>
              <a:t>.</a:t>
            </a:r>
            <a:endParaRPr lang="en-US" dirty="0"/>
          </a:p>
        </p:txBody>
      </p:sp>
      <p:sp>
        <p:nvSpPr>
          <p:cNvPr id="3" name="Marcador de texto 2"/>
          <p:cNvSpPr>
            <a:spLocks noGrp="1"/>
          </p:cNvSpPr>
          <p:nvPr>
            <p:ph type="body" sz="quarter" idx="14"/>
          </p:nvPr>
        </p:nvSpPr>
        <p:spPr/>
        <p:txBody>
          <a:bodyPr/>
          <a:lstStyle/>
          <a:p>
            <a:r>
              <a:rPr lang="es-DO" dirty="0">
                <a:solidFill>
                  <a:srgbClr val="002060"/>
                </a:solidFill>
              </a:rPr>
              <a:t>Framework of </a:t>
            </a:r>
            <a:r>
              <a:rPr lang="es-DO" dirty="0" err="1">
                <a:solidFill>
                  <a:srgbClr val="002060"/>
                </a:solidFill>
              </a:rPr>
              <a:t>reference</a:t>
            </a:r>
            <a:endParaRPr lang="en-US" dirty="0">
              <a:solidFill>
                <a:srgbClr val="002060"/>
              </a:solidFill>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548" t="11833" r="15915" b="16891"/>
          <a:stretch/>
        </p:blipFill>
        <p:spPr>
          <a:xfrm rot="5400000">
            <a:off x="6616740" y="1949113"/>
            <a:ext cx="2304254" cy="1604116"/>
          </a:xfrm>
          <a:prstGeom prst="rect">
            <a:avLst/>
          </a:prstGeom>
          <a:ln>
            <a:solidFill>
              <a:schemeClr val="tx1"/>
            </a:solidFill>
          </a:ln>
        </p:spPr>
      </p:pic>
      <p:pic>
        <p:nvPicPr>
          <p:cNvPr id="6" name="Imagen 5"/>
          <p:cNvPicPr>
            <a:picLocks noChangeAspect="1"/>
          </p:cNvPicPr>
          <p:nvPr/>
        </p:nvPicPr>
        <p:blipFill>
          <a:blip r:embed="rId4"/>
          <a:stretch>
            <a:fillRect/>
          </a:stretch>
        </p:blipFill>
        <p:spPr>
          <a:xfrm>
            <a:off x="6950534" y="4016862"/>
            <a:ext cx="1620391" cy="2116962"/>
          </a:xfrm>
          <a:prstGeom prst="rect">
            <a:avLst/>
          </a:prstGeom>
          <a:ln>
            <a:solidFill>
              <a:schemeClr val="tx1"/>
            </a:solidFill>
          </a:ln>
        </p:spPr>
      </p:pic>
    </p:spTree>
    <p:extLst>
      <p:ext uri="{BB962C8B-B14F-4D97-AF65-F5344CB8AC3E}">
        <p14:creationId xmlns:p14="http://schemas.microsoft.com/office/powerpoint/2010/main" val="961886729"/>
      </p:ext>
    </p:extLst>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6036</TotalTime>
  <Words>947</Words>
  <Application>Microsoft Office PowerPoint</Application>
  <PresentationFormat>On-screen Show (4:3)</PresentationFormat>
  <Paragraphs>672</Paragraphs>
  <Slides>28</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Certification and distintive  levels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Karilyn Rodriguez</dc:creator>
  <cp:lastModifiedBy>MILLER Rachel</cp:lastModifiedBy>
  <cp:revision>75</cp:revision>
  <cp:lastPrinted>2020-10-08T13:58:07Z</cp:lastPrinted>
  <dcterms:created xsi:type="dcterms:W3CDTF">2017-10-10T18:38:57Z</dcterms:created>
  <dcterms:modified xsi:type="dcterms:W3CDTF">2022-06-17T08:18:01Z</dcterms:modified>
</cp:coreProperties>
</file>